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81" r:id="rId1"/>
    <p:sldMasterId id="2147484093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8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387" autoAdjust="0"/>
  </p:normalViewPr>
  <p:slideViewPr>
    <p:cSldViewPr>
      <p:cViewPr>
        <p:scale>
          <a:sx n="75" d="100"/>
          <a:sy n="75" d="100"/>
        </p:scale>
        <p:origin x="-97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6F5038F-F87B-4663-A4E4-D6F2E705C249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C9823EA-A3D1-484B-B762-FD9E433A1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17175ED-2FAB-4786-80A0-169D91A18C32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pPr lvl="0"/>
            <a:endParaRPr lang="ru-RU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86DE5AD-F103-43FB-9CA6-80A9D8CCA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7651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55BF24-FC5F-4D26-A6D8-6FABF1F1AA09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60E009-E62F-4310-B7FC-39822600EDC1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6806B-A15D-4E98-B17C-2489CDD3BC3C}" type="datetime1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09BFE-0D1F-4D5A-85CF-1ABE34884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65E55-EB93-41AB-9426-0D691010F5A6}" type="datetime1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40398-A382-407D-A664-D9ECE52F0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849E0-55FC-431C-B10E-55AAD315A381}" type="datetime1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C30CE-9D46-4726-8ABF-FFA12C912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19710-39CF-43D3-876A-2AF46601B2D3}" type="datetime1">
              <a:rPr lang="ru-RU"/>
              <a:pPr>
                <a:defRPr/>
              </a:pPr>
              <a:t>29.01.2024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6FF54-1AA8-4E79-B64C-981381B59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74834-4493-4784-A01B-85E11E16587D}" type="datetime1">
              <a:rPr lang="ru-RU"/>
              <a:pPr>
                <a:defRPr/>
              </a:pPr>
              <a:t>29.01.2024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628B-D6BA-4DFB-894B-FF2D59D3F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6069-0FF5-4973-8B1C-AC185A90B0F9}" type="datetime1">
              <a:rPr lang="ru-RU"/>
              <a:pPr>
                <a:defRPr/>
              </a:pPr>
              <a:t>29.01.2024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B72BD-4872-4F86-9A1A-72D14F285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874EC-3BC3-41E7-BD84-0166E9941C04}" type="datetime1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3AB4A-9D44-4BDE-9BDF-4662A52F0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96A68-E121-454D-8B7A-197676870EDE}" type="datetime1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20595-4949-484A-9888-FE994960C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06863-D287-407D-B637-050E7C4123F6}" type="datetime1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4BA7C-BDCC-43B6-937E-1A744FFFC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4B056-81BB-4808-860B-63D1DFA21CC9}" type="datetime1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285F8-40E0-41CE-825B-7C62A4ED6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CB28B-7ABF-4D26-912C-50121DDF74E4}" type="datetime1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32717-862B-4B8C-B95D-7C03CD04C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FDB38-8DA7-44FE-B27D-59F7D19C30E9}" type="datetime1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AAB6A-CD6D-49C3-8129-D6F55A190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B181-E7D4-4950-9C87-FC25A6BC9EB3}" type="datetime1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8BB5F-2982-4044-A6F6-5E2555053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A3D09-977F-4227-B37E-1E160D9224BC}" type="datetime1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15066-A8BB-4630-BBB3-5565AE94D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D2BECE86-FBF2-4165-B077-460A2B65632A}" type="datetime1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97B16BB-2B84-4392-AB5A-8F57154B2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6" y="324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6" y="174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5" y="889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8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5" y="134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7" r:id="rId2"/>
    <p:sldLayoutId id="2147484106" r:id="rId3"/>
    <p:sldLayoutId id="2147484105" r:id="rId4"/>
    <p:sldLayoutId id="2147484104" r:id="rId5"/>
    <p:sldLayoutId id="2147484103" r:id="rId6"/>
    <p:sldLayoutId id="2147484102" r:id="rId7"/>
    <p:sldLayoutId id="2147484101" r:id="rId8"/>
    <p:sldLayoutId id="2147484100" r:id="rId9"/>
    <p:sldLayoutId id="2147484099" r:id="rId10"/>
    <p:sldLayoutId id="21474840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F538B5-D424-4171-94D6-78B9EB84EF74}" type="datetime1">
              <a:rPr lang="ru-RU"/>
              <a:pPr>
                <a:defRPr/>
              </a:pPr>
              <a:t>29.01.2024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ysClr val="windowText" lastClr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99D6A-C402-4D2F-8D7E-8C57828BC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320675" y="938213"/>
            <a:ext cx="7337425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 b="1" i="1" u="sng">
                <a:solidFill>
                  <a:srgbClr val="7030A0"/>
                </a:solidFill>
                <a:latin typeface="Times New Roman" pitchFamily="18" charset="0"/>
              </a:rPr>
              <a:t>ОТЧЕТ</a:t>
            </a:r>
          </a:p>
          <a:p>
            <a:pPr algn="ctr"/>
            <a:r>
              <a:rPr lang="ru-RU" sz="4800" b="1" i="1" u="sng">
                <a:solidFill>
                  <a:srgbClr val="7030A0"/>
                </a:solidFill>
                <a:latin typeface="Times New Roman" pitchFamily="18" charset="0"/>
              </a:rPr>
              <a:t>об исполнении</a:t>
            </a:r>
          </a:p>
          <a:p>
            <a:pPr algn="ctr"/>
            <a:r>
              <a:rPr lang="ru-RU" sz="4800" b="1" i="1" u="sng">
                <a:solidFill>
                  <a:srgbClr val="7030A0"/>
                </a:solidFill>
                <a:latin typeface="Times New Roman" pitchFamily="18" charset="0"/>
              </a:rPr>
              <a:t>бюджета Табунщиковского</a:t>
            </a:r>
          </a:p>
          <a:p>
            <a:pPr algn="ctr"/>
            <a:r>
              <a:rPr lang="ru-RU" sz="4800" b="1" i="1" u="sng">
                <a:solidFill>
                  <a:srgbClr val="7030A0"/>
                </a:solidFill>
                <a:latin typeface="Times New Roman" pitchFamily="18" charset="0"/>
              </a:rPr>
              <a:t>сельского поселения за 2022 год</a:t>
            </a:r>
            <a:r>
              <a:rPr lang="ru-RU" sz="1800" b="1">
                <a:solidFill>
                  <a:schemeClr val="accent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35842" name="Rectangle 10"/>
          <p:cNvSpPr>
            <a:spLocks noChangeArrowheads="1"/>
          </p:cNvSpPr>
          <p:nvPr/>
        </p:nvSpPr>
        <p:spPr bwMode="auto">
          <a:xfrm>
            <a:off x="468313" y="404813"/>
            <a:ext cx="7413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tx2"/>
                </a:solidFill>
                <a:latin typeface="BatangChe" pitchFamily="49" charset="-127"/>
              </a:rPr>
              <a:t>Доля расходов в рамках муниципальных программ в общем объеме расходов</a:t>
            </a:r>
          </a:p>
        </p:txBody>
      </p:sp>
      <p:grpSp>
        <p:nvGrpSpPr>
          <p:cNvPr id="35843" name="Group 9"/>
          <p:cNvGrpSpPr>
            <a:grpSpLocks noChangeAspect="1"/>
          </p:cNvGrpSpPr>
          <p:nvPr/>
        </p:nvGrpSpPr>
        <p:grpSpPr bwMode="auto">
          <a:xfrm>
            <a:off x="1331913" y="2349500"/>
            <a:ext cx="7312025" cy="3630613"/>
            <a:chOff x="1111" y="1389"/>
            <a:chExt cx="4120" cy="2287"/>
          </a:xfrm>
        </p:grpSpPr>
        <p:sp>
          <p:nvSpPr>
            <p:cNvPr id="35844" name="AutoShape 8"/>
            <p:cNvSpPr>
              <a:spLocks noChangeAspect="1" noChangeArrowheads="1" noTextEdit="1"/>
            </p:cNvSpPr>
            <p:nvPr/>
          </p:nvSpPr>
          <p:spPr bwMode="auto">
            <a:xfrm>
              <a:off x="1111" y="1389"/>
              <a:ext cx="4120" cy="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5" name="Rectangle 10"/>
            <p:cNvSpPr>
              <a:spLocks noChangeArrowheads="1"/>
            </p:cNvSpPr>
            <p:nvPr/>
          </p:nvSpPr>
          <p:spPr bwMode="auto">
            <a:xfrm>
              <a:off x="1147" y="1425"/>
              <a:ext cx="4048" cy="21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6" name="Freeform 11"/>
            <p:cNvSpPr>
              <a:spLocks/>
            </p:cNvSpPr>
            <p:nvPr/>
          </p:nvSpPr>
          <p:spPr bwMode="auto">
            <a:xfrm>
              <a:off x="2267" y="2007"/>
              <a:ext cx="1776" cy="1669"/>
            </a:xfrm>
            <a:custGeom>
              <a:avLst/>
              <a:gdLst>
                <a:gd name="T0" fmla="*/ 1029 w 3545"/>
                <a:gd name="T1" fmla="*/ 190 h 3325"/>
                <a:gd name="T2" fmla="*/ 410 w 3545"/>
                <a:gd name="T3" fmla="*/ 2296 h 3325"/>
                <a:gd name="T4" fmla="*/ 2516 w 3545"/>
                <a:gd name="T5" fmla="*/ 2915 h 3325"/>
                <a:gd name="T6" fmla="*/ 3135 w 3545"/>
                <a:gd name="T7" fmla="*/ 809 h 3325"/>
                <a:gd name="T8" fmla="*/ 1772 w 3545"/>
                <a:gd name="T9" fmla="*/ 0 h 3325"/>
                <a:gd name="T10" fmla="*/ 1772 w 3545"/>
                <a:gd name="T11" fmla="*/ 776 h 3325"/>
                <a:gd name="T12" fmla="*/ 2548 w 3545"/>
                <a:gd name="T13" fmla="*/ 1552 h 3325"/>
                <a:gd name="T14" fmla="*/ 1772 w 3545"/>
                <a:gd name="T15" fmla="*/ 2328 h 3325"/>
                <a:gd name="T16" fmla="*/ 996 w 3545"/>
                <a:gd name="T17" fmla="*/ 1552 h 3325"/>
                <a:gd name="T18" fmla="*/ 1401 w 3545"/>
                <a:gd name="T19" fmla="*/ 871 h 3325"/>
                <a:gd name="T20" fmla="*/ 1029 w 3545"/>
                <a:gd name="T21" fmla="*/ 190 h 33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45"/>
                <a:gd name="T34" fmla="*/ 0 h 3325"/>
                <a:gd name="T35" fmla="*/ 3545 w 3545"/>
                <a:gd name="T36" fmla="*/ 3325 h 33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45" h="3325">
                  <a:moveTo>
                    <a:pt x="1029" y="190"/>
                  </a:moveTo>
                  <a:cubicBezTo>
                    <a:pt x="277" y="601"/>
                    <a:pt x="0" y="1543"/>
                    <a:pt x="410" y="2296"/>
                  </a:cubicBezTo>
                  <a:cubicBezTo>
                    <a:pt x="821" y="3048"/>
                    <a:pt x="1763" y="3325"/>
                    <a:pt x="2516" y="2915"/>
                  </a:cubicBezTo>
                  <a:cubicBezTo>
                    <a:pt x="3268" y="2504"/>
                    <a:pt x="3545" y="1562"/>
                    <a:pt x="3135" y="809"/>
                  </a:cubicBezTo>
                  <a:cubicBezTo>
                    <a:pt x="2863" y="311"/>
                    <a:pt x="2340" y="0"/>
                    <a:pt x="1772" y="0"/>
                  </a:cubicBezTo>
                  <a:lnTo>
                    <a:pt x="1772" y="776"/>
                  </a:lnTo>
                  <a:cubicBezTo>
                    <a:pt x="2201" y="776"/>
                    <a:pt x="2548" y="1124"/>
                    <a:pt x="2548" y="1552"/>
                  </a:cubicBezTo>
                  <a:cubicBezTo>
                    <a:pt x="2548" y="1981"/>
                    <a:pt x="2201" y="2328"/>
                    <a:pt x="1772" y="2328"/>
                  </a:cubicBezTo>
                  <a:cubicBezTo>
                    <a:pt x="1344" y="2328"/>
                    <a:pt x="996" y="1981"/>
                    <a:pt x="996" y="1552"/>
                  </a:cubicBezTo>
                  <a:cubicBezTo>
                    <a:pt x="996" y="1269"/>
                    <a:pt x="1152" y="1007"/>
                    <a:pt x="1401" y="871"/>
                  </a:cubicBezTo>
                  <a:lnTo>
                    <a:pt x="1029" y="190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7" name="Freeform 12"/>
            <p:cNvSpPr>
              <a:spLocks noEditPoints="1"/>
            </p:cNvSpPr>
            <p:nvPr/>
          </p:nvSpPr>
          <p:spPr bwMode="auto">
            <a:xfrm>
              <a:off x="2373" y="2003"/>
              <a:ext cx="1564" cy="1566"/>
            </a:xfrm>
            <a:custGeom>
              <a:avLst/>
              <a:gdLst>
                <a:gd name="T0" fmla="*/ 563 w 3121"/>
                <a:gd name="T1" fmla="*/ 383 h 3121"/>
                <a:gd name="T2" fmla="*/ 190 w 3121"/>
                <a:gd name="T3" fmla="*/ 850 h 3121"/>
                <a:gd name="T4" fmla="*/ 23 w 3121"/>
                <a:gd name="T5" fmla="*/ 1417 h 3121"/>
                <a:gd name="T6" fmla="*/ 84 w 3121"/>
                <a:gd name="T7" fmla="*/ 2012 h 3121"/>
                <a:gd name="T8" fmla="*/ 383 w 3121"/>
                <a:gd name="T9" fmla="*/ 2559 h 3121"/>
                <a:gd name="T10" fmla="*/ 850 w 3121"/>
                <a:gd name="T11" fmla="*/ 2932 h 3121"/>
                <a:gd name="T12" fmla="*/ 1417 w 3121"/>
                <a:gd name="T13" fmla="*/ 3099 h 3121"/>
                <a:gd name="T14" fmla="*/ 2012 w 3121"/>
                <a:gd name="T15" fmla="*/ 3038 h 3121"/>
                <a:gd name="T16" fmla="*/ 2559 w 3121"/>
                <a:gd name="T17" fmla="*/ 2739 h 3121"/>
                <a:gd name="T18" fmla="*/ 2932 w 3121"/>
                <a:gd name="T19" fmla="*/ 2271 h 3121"/>
                <a:gd name="T20" fmla="*/ 3099 w 3121"/>
                <a:gd name="T21" fmla="*/ 1705 h 3121"/>
                <a:gd name="T22" fmla="*/ 3038 w 3121"/>
                <a:gd name="T23" fmla="*/ 1109 h 3121"/>
                <a:gd name="T24" fmla="*/ 2669 w 3121"/>
                <a:gd name="T25" fmla="*/ 487 h 3121"/>
                <a:gd name="T26" fmla="*/ 2166 w 3121"/>
                <a:gd name="T27" fmla="*/ 141 h 3121"/>
                <a:gd name="T28" fmla="*/ 1769 w 3121"/>
                <a:gd name="T29" fmla="*/ 30 h 3121"/>
                <a:gd name="T30" fmla="*/ 1568 w 3121"/>
                <a:gd name="T31" fmla="*/ 784 h 3121"/>
                <a:gd name="T32" fmla="*/ 1793 w 3121"/>
                <a:gd name="T33" fmla="*/ 812 h 3121"/>
                <a:gd name="T34" fmla="*/ 2000 w 3121"/>
                <a:gd name="T35" fmla="*/ 911 h 3121"/>
                <a:gd name="T36" fmla="*/ 2211 w 3121"/>
                <a:gd name="T37" fmla="*/ 1122 h 3121"/>
                <a:gd name="T38" fmla="*/ 2328 w 3121"/>
                <a:gd name="T39" fmla="*/ 1403 h 3121"/>
                <a:gd name="T40" fmla="*/ 2328 w 3121"/>
                <a:gd name="T41" fmla="*/ 1719 h 3121"/>
                <a:gd name="T42" fmla="*/ 2211 w 3121"/>
                <a:gd name="T43" fmla="*/ 1999 h 3121"/>
                <a:gd name="T44" fmla="*/ 2000 w 3121"/>
                <a:gd name="T45" fmla="*/ 2211 h 3121"/>
                <a:gd name="T46" fmla="*/ 1794 w 3121"/>
                <a:gd name="T47" fmla="*/ 2309 h 3121"/>
                <a:gd name="T48" fmla="*/ 1481 w 3121"/>
                <a:gd name="T49" fmla="*/ 2340 h 3121"/>
                <a:gd name="T50" fmla="*/ 1187 w 3121"/>
                <a:gd name="T51" fmla="*/ 2250 h 3121"/>
                <a:gd name="T52" fmla="*/ 1006 w 3121"/>
                <a:gd name="T53" fmla="*/ 2115 h 3121"/>
                <a:gd name="T54" fmla="*/ 838 w 3121"/>
                <a:gd name="T55" fmla="*/ 1866 h 3121"/>
                <a:gd name="T56" fmla="*/ 776 w 3121"/>
                <a:gd name="T57" fmla="*/ 1561 h 3121"/>
                <a:gd name="T58" fmla="*/ 886 w 3121"/>
                <a:gd name="T59" fmla="*/ 1161 h 3121"/>
                <a:gd name="T60" fmla="*/ 1185 w 3121"/>
                <a:gd name="T61" fmla="*/ 873 h 3121"/>
                <a:gd name="T62" fmla="*/ 1194 w 3121"/>
                <a:gd name="T63" fmla="*/ 886 h 3121"/>
                <a:gd name="T64" fmla="*/ 901 w 3121"/>
                <a:gd name="T65" fmla="*/ 1168 h 3121"/>
                <a:gd name="T66" fmla="*/ 792 w 3121"/>
                <a:gd name="T67" fmla="*/ 1560 h 3121"/>
                <a:gd name="T68" fmla="*/ 853 w 3121"/>
                <a:gd name="T69" fmla="*/ 1859 h 3121"/>
                <a:gd name="T70" fmla="*/ 1019 w 3121"/>
                <a:gd name="T71" fmla="*/ 2104 h 3121"/>
                <a:gd name="T72" fmla="*/ 1194 w 3121"/>
                <a:gd name="T73" fmla="*/ 2235 h 3121"/>
                <a:gd name="T74" fmla="*/ 1482 w 3121"/>
                <a:gd name="T75" fmla="*/ 2324 h 3121"/>
                <a:gd name="T76" fmla="*/ 1789 w 3121"/>
                <a:gd name="T77" fmla="*/ 2294 h 3121"/>
                <a:gd name="T78" fmla="*/ 1989 w 3121"/>
                <a:gd name="T79" fmla="*/ 2198 h 3121"/>
                <a:gd name="T80" fmla="*/ 2198 w 3121"/>
                <a:gd name="T81" fmla="*/ 1990 h 3121"/>
                <a:gd name="T82" fmla="*/ 2313 w 3121"/>
                <a:gd name="T83" fmla="*/ 1716 h 3121"/>
                <a:gd name="T84" fmla="*/ 2313 w 3121"/>
                <a:gd name="T85" fmla="*/ 1406 h 3121"/>
                <a:gd name="T86" fmla="*/ 2198 w 3121"/>
                <a:gd name="T87" fmla="*/ 1131 h 3121"/>
                <a:gd name="T88" fmla="*/ 1989 w 3121"/>
                <a:gd name="T89" fmla="*/ 924 h 3121"/>
                <a:gd name="T90" fmla="*/ 1789 w 3121"/>
                <a:gd name="T91" fmla="*/ 827 h 3121"/>
                <a:gd name="T92" fmla="*/ 1552 w 3121"/>
                <a:gd name="T93" fmla="*/ 784 h 3121"/>
                <a:gd name="T94" fmla="*/ 1667 w 3121"/>
                <a:gd name="T95" fmla="*/ 5 h 3121"/>
                <a:gd name="T96" fmla="*/ 2076 w 3121"/>
                <a:gd name="T97" fmla="*/ 88 h 3121"/>
                <a:gd name="T98" fmla="*/ 2528 w 3121"/>
                <a:gd name="T99" fmla="*/ 337 h 3121"/>
                <a:gd name="T100" fmla="*/ 3000 w 3121"/>
                <a:gd name="T101" fmla="*/ 958 h 3121"/>
                <a:gd name="T102" fmla="*/ 3121 w 3121"/>
                <a:gd name="T103" fmla="*/ 1557 h 3121"/>
                <a:gd name="T104" fmla="*/ 3008 w 3121"/>
                <a:gd name="T105" fmla="*/ 2143 h 3121"/>
                <a:gd name="T106" fmla="*/ 2682 w 3121"/>
                <a:gd name="T107" fmla="*/ 2647 h 3121"/>
                <a:gd name="T108" fmla="*/ 2164 w 3121"/>
                <a:gd name="T109" fmla="*/ 3000 h 3121"/>
                <a:gd name="T110" fmla="*/ 1565 w 3121"/>
                <a:gd name="T111" fmla="*/ 3121 h 3121"/>
                <a:gd name="T112" fmla="*/ 979 w 3121"/>
                <a:gd name="T113" fmla="*/ 3008 h 3121"/>
                <a:gd name="T114" fmla="*/ 475 w 3121"/>
                <a:gd name="T115" fmla="*/ 2682 h 3121"/>
                <a:gd name="T116" fmla="*/ 122 w 3121"/>
                <a:gd name="T117" fmla="*/ 2164 h 3121"/>
                <a:gd name="T118" fmla="*/ 0 w 3121"/>
                <a:gd name="T119" fmla="*/ 1565 h 3121"/>
                <a:gd name="T120" fmla="*/ 114 w 3121"/>
                <a:gd name="T121" fmla="*/ 979 h 3121"/>
                <a:gd name="T122" fmla="*/ 440 w 3121"/>
                <a:gd name="T123" fmla="*/ 475 h 3121"/>
                <a:gd name="T124" fmla="*/ 820 w 3121"/>
                <a:gd name="T125" fmla="*/ 191 h 312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121"/>
                <a:gd name="T190" fmla="*/ 0 h 3121"/>
                <a:gd name="T191" fmla="*/ 3121 w 3121"/>
                <a:gd name="T192" fmla="*/ 3121 h 312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121" h="3121">
                  <a:moveTo>
                    <a:pt x="810" y="202"/>
                  </a:moveTo>
                  <a:lnTo>
                    <a:pt x="822" y="205"/>
                  </a:lnTo>
                  <a:lnTo>
                    <a:pt x="687" y="288"/>
                  </a:lnTo>
                  <a:lnTo>
                    <a:pt x="563" y="383"/>
                  </a:lnTo>
                  <a:lnTo>
                    <a:pt x="451" y="486"/>
                  </a:lnTo>
                  <a:lnTo>
                    <a:pt x="352" y="601"/>
                  </a:lnTo>
                  <a:lnTo>
                    <a:pt x="265" y="722"/>
                  </a:lnTo>
                  <a:lnTo>
                    <a:pt x="190" y="850"/>
                  </a:lnTo>
                  <a:lnTo>
                    <a:pt x="129" y="986"/>
                  </a:lnTo>
                  <a:lnTo>
                    <a:pt x="80" y="1126"/>
                  </a:lnTo>
                  <a:lnTo>
                    <a:pt x="45" y="1269"/>
                  </a:lnTo>
                  <a:lnTo>
                    <a:pt x="23" y="1417"/>
                  </a:lnTo>
                  <a:lnTo>
                    <a:pt x="16" y="1566"/>
                  </a:lnTo>
                  <a:lnTo>
                    <a:pt x="24" y="1715"/>
                  </a:lnTo>
                  <a:lnTo>
                    <a:pt x="46" y="1864"/>
                  </a:lnTo>
                  <a:lnTo>
                    <a:pt x="84" y="2012"/>
                  </a:lnTo>
                  <a:lnTo>
                    <a:pt x="137" y="2159"/>
                  </a:lnTo>
                  <a:lnTo>
                    <a:pt x="206" y="2301"/>
                  </a:lnTo>
                  <a:lnTo>
                    <a:pt x="288" y="2435"/>
                  </a:lnTo>
                  <a:lnTo>
                    <a:pt x="383" y="2559"/>
                  </a:lnTo>
                  <a:lnTo>
                    <a:pt x="486" y="2671"/>
                  </a:lnTo>
                  <a:lnTo>
                    <a:pt x="601" y="2770"/>
                  </a:lnTo>
                  <a:lnTo>
                    <a:pt x="722" y="2857"/>
                  </a:lnTo>
                  <a:lnTo>
                    <a:pt x="850" y="2932"/>
                  </a:lnTo>
                  <a:lnTo>
                    <a:pt x="986" y="2993"/>
                  </a:lnTo>
                  <a:lnTo>
                    <a:pt x="1126" y="3042"/>
                  </a:lnTo>
                  <a:lnTo>
                    <a:pt x="1269" y="3077"/>
                  </a:lnTo>
                  <a:lnTo>
                    <a:pt x="1417" y="3099"/>
                  </a:lnTo>
                  <a:lnTo>
                    <a:pt x="1566" y="3105"/>
                  </a:lnTo>
                  <a:lnTo>
                    <a:pt x="1715" y="3097"/>
                  </a:lnTo>
                  <a:lnTo>
                    <a:pt x="1864" y="3076"/>
                  </a:lnTo>
                  <a:lnTo>
                    <a:pt x="2012" y="3038"/>
                  </a:lnTo>
                  <a:lnTo>
                    <a:pt x="2159" y="2985"/>
                  </a:lnTo>
                  <a:lnTo>
                    <a:pt x="2301" y="2916"/>
                  </a:lnTo>
                  <a:lnTo>
                    <a:pt x="2435" y="2834"/>
                  </a:lnTo>
                  <a:lnTo>
                    <a:pt x="2559" y="2739"/>
                  </a:lnTo>
                  <a:lnTo>
                    <a:pt x="2671" y="2636"/>
                  </a:lnTo>
                  <a:lnTo>
                    <a:pt x="2770" y="2521"/>
                  </a:lnTo>
                  <a:lnTo>
                    <a:pt x="2857" y="2400"/>
                  </a:lnTo>
                  <a:lnTo>
                    <a:pt x="2932" y="2271"/>
                  </a:lnTo>
                  <a:lnTo>
                    <a:pt x="2993" y="2136"/>
                  </a:lnTo>
                  <a:lnTo>
                    <a:pt x="3042" y="1996"/>
                  </a:lnTo>
                  <a:lnTo>
                    <a:pt x="3077" y="1853"/>
                  </a:lnTo>
                  <a:lnTo>
                    <a:pt x="3099" y="1705"/>
                  </a:lnTo>
                  <a:lnTo>
                    <a:pt x="3105" y="1556"/>
                  </a:lnTo>
                  <a:lnTo>
                    <a:pt x="3097" y="1407"/>
                  </a:lnTo>
                  <a:lnTo>
                    <a:pt x="3076" y="1258"/>
                  </a:lnTo>
                  <a:lnTo>
                    <a:pt x="3038" y="1109"/>
                  </a:lnTo>
                  <a:lnTo>
                    <a:pt x="2985" y="963"/>
                  </a:lnTo>
                  <a:lnTo>
                    <a:pt x="2916" y="821"/>
                  </a:lnTo>
                  <a:lnTo>
                    <a:pt x="2804" y="644"/>
                  </a:lnTo>
                  <a:lnTo>
                    <a:pt x="2669" y="487"/>
                  </a:lnTo>
                  <a:lnTo>
                    <a:pt x="2517" y="348"/>
                  </a:lnTo>
                  <a:lnTo>
                    <a:pt x="2349" y="233"/>
                  </a:lnTo>
                  <a:lnTo>
                    <a:pt x="2259" y="183"/>
                  </a:lnTo>
                  <a:lnTo>
                    <a:pt x="2166" y="141"/>
                  </a:lnTo>
                  <a:lnTo>
                    <a:pt x="2071" y="103"/>
                  </a:lnTo>
                  <a:lnTo>
                    <a:pt x="1972" y="72"/>
                  </a:lnTo>
                  <a:lnTo>
                    <a:pt x="1872" y="48"/>
                  </a:lnTo>
                  <a:lnTo>
                    <a:pt x="1769" y="30"/>
                  </a:lnTo>
                  <a:lnTo>
                    <a:pt x="1666" y="20"/>
                  </a:lnTo>
                  <a:lnTo>
                    <a:pt x="1560" y="16"/>
                  </a:lnTo>
                  <a:lnTo>
                    <a:pt x="1568" y="8"/>
                  </a:lnTo>
                  <a:lnTo>
                    <a:pt x="1568" y="784"/>
                  </a:lnTo>
                  <a:lnTo>
                    <a:pt x="1561" y="776"/>
                  </a:lnTo>
                  <a:lnTo>
                    <a:pt x="1640" y="780"/>
                  </a:lnTo>
                  <a:lnTo>
                    <a:pt x="1719" y="793"/>
                  </a:lnTo>
                  <a:lnTo>
                    <a:pt x="1793" y="812"/>
                  </a:lnTo>
                  <a:lnTo>
                    <a:pt x="1865" y="838"/>
                  </a:lnTo>
                  <a:lnTo>
                    <a:pt x="1934" y="871"/>
                  </a:lnTo>
                  <a:lnTo>
                    <a:pt x="1999" y="911"/>
                  </a:lnTo>
                  <a:cubicBezTo>
                    <a:pt x="1999" y="911"/>
                    <a:pt x="1999" y="911"/>
                    <a:pt x="2000" y="911"/>
                  </a:cubicBezTo>
                  <a:lnTo>
                    <a:pt x="2115" y="1006"/>
                  </a:lnTo>
                  <a:cubicBezTo>
                    <a:pt x="2115" y="1007"/>
                    <a:pt x="2115" y="1007"/>
                    <a:pt x="2116" y="1007"/>
                  </a:cubicBezTo>
                  <a:lnTo>
                    <a:pt x="2211" y="1121"/>
                  </a:lnTo>
                  <a:cubicBezTo>
                    <a:pt x="2211" y="1122"/>
                    <a:pt x="2211" y="1122"/>
                    <a:pt x="2211" y="1122"/>
                  </a:cubicBezTo>
                  <a:lnTo>
                    <a:pt x="2249" y="1186"/>
                  </a:lnTo>
                  <a:lnTo>
                    <a:pt x="2283" y="1255"/>
                  </a:lnTo>
                  <a:lnTo>
                    <a:pt x="2309" y="1327"/>
                  </a:lnTo>
                  <a:lnTo>
                    <a:pt x="2328" y="1403"/>
                  </a:lnTo>
                  <a:lnTo>
                    <a:pt x="2340" y="1480"/>
                  </a:lnTo>
                  <a:lnTo>
                    <a:pt x="2344" y="1560"/>
                  </a:lnTo>
                  <a:lnTo>
                    <a:pt x="2340" y="1640"/>
                  </a:lnTo>
                  <a:lnTo>
                    <a:pt x="2328" y="1719"/>
                  </a:lnTo>
                  <a:lnTo>
                    <a:pt x="2309" y="1793"/>
                  </a:lnTo>
                  <a:lnTo>
                    <a:pt x="2283" y="1865"/>
                  </a:lnTo>
                  <a:lnTo>
                    <a:pt x="2250" y="1934"/>
                  </a:lnTo>
                  <a:lnTo>
                    <a:pt x="2211" y="1999"/>
                  </a:lnTo>
                  <a:cubicBezTo>
                    <a:pt x="2211" y="1999"/>
                    <a:pt x="2211" y="1999"/>
                    <a:pt x="2211" y="2000"/>
                  </a:cubicBezTo>
                  <a:lnTo>
                    <a:pt x="2116" y="2115"/>
                  </a:lnTo>
                  <a:cubicBezTo>
                    <a:pt x="2115" y="2115"/>
                    <a:pt x="2115" y="2115"/>
                    <a:pt x="2115" y="2116"/>
                  </a:cubicBezTo>
                  <a:lnTo>
                    <a:pt x="2000" y="2211"/>
                  </a:lnTo>
                  <a:cubicBezTo>
                    <a:pt x="1999" y="2211"/>
                    <a:pt x="1999" y="2211"/>
                    <a:pt x="1999" y="2211"/>
                  </a:cubicBezTo>
                  <a:lnTo>
                    <a:pt x="1935" y="2249"/>
                  </a:lnTo>
                  <a:lnTo>
                    <a:pt x="1866" y="2283"/>
                  </a:lnTo>
                  <a:lnTo>
                    <a:pt x="1794" y="2309"/>
                  </a:lnTo>
                  <a:lnTo>
                    <a:pt x="1719" y="2328"/>
                  </a:lnTo>
                  <a:lnTo>
                    <a:pt x="1641" y="2340"/>
                  </a:lnTo>
                  <a:lnTo>
                    <a:pt x="1561" y="2344"/>
                  </a:lnTo>
                  <a:lnTo>
                    <a:pt x="1481" y="2340"/>
                  </a:lnTo>
                  <a:lnTo>
                    <a:pt x="1403" y="2328"/>
                  </a:lnTo>
                  <a:lnTo>
                    <a:pt x="1328" y="2309"/>
                  </a:lnTo>
                  <a:lnTo>
                    <a:pt x="1256" y="2283"/>
                  </a:lnTo>
                  <a:lnTo>
                    <a:pt x="1187" y="2250"/>
                  </a:lnTo>
                  <a:lnTo>
                    <a:pt x="1122" y="2211"/>
                  </a:lnTo>
                  <a:cubicBezTo>
                    <a:pt x="1122" y="2211"/>
                    <a:pt x="1122" y="2211"/>
                    <a:pt x="1121" y="2211"/>
                  </a:cubicBezTo>
                  <a:lnTo>
                    <a:pt x="1007" y="2116"/>
                  </a:lnTo>
                  <a:cubicBezTo>
                    <a:pt x="1007" y="2115"/>
                    <a:pt x="1007" y="2115"/>
                    <a:pt x="1006" y="2115"/>
                  </a:cubicBezTo>
                  <a:lnTo>
                    <a:pt x="911" y="2000"/>
                  </a:lnTo>
                  <a:cubicBezTo>
                    <a:pt x="911" y="1999"/>
                    <a:pt x="911" y="1999"/>
                    <a:pt x="911" y="1999"/>
                  </a:cubicBezTo>
                  <a:lnTo>
                    <a:pt x="872" y="1935"/>
                  </a:lnTo>
                  <a:lnTo>
                    <a:pt x="838" y="1866"/>
                  </a:lnTo>
                  <a:lnTo>
                    <a:pt x="812" y="1794"/>
                  </a:lnTo>
                  <a:lnTo>
                    <a:pt x="793" y="1719"/>
                  </a:lnTo>
                  <a:lnTo>
                    <a:pt x="781" y="1641"/>
                  </a:lnTo>
                  <a:lnTo>
                    <a:pt x="776" y="1561"/>
                  </a:lnTo>
                  <a:lnTo>
                    <a:pt x="783" y="1455"/>
                  </a:lnTo>
                  <a:lnTo>
                    <a:pt x="805" y="1352"/>
                  </a:lnTo>
                  <a:lnTo>
                    <a:pt x="839" y="1254"/>
                  </a:lnTo>
                  <a:lnTo>
                    <a:pt x="886" y="1161"/>
                  </a:lnTo>
                  <a:lnTo>
                    <a:pt x="945" y="1076"/>
                  </a:lnTo>
                  <a:lnTo>
                    <a:pt x="1016" y="998"/>
                  </a:lnTo>
                  <a:lnTo>
                    <a:pt x="1095" y="930"/>
                  </a:lnTo>
                  <a:lnTo>
                    <a:pt x="1185" y="873"/>
                  </a:lnTo>
                  <a:lnTo>
                    <a:pt x="1182" y="883"/>
                  </a:lnTo>
                  <a:lnTo>
                    <a:pt x="810" y="202"/>
                  </a:lnTo>
                  <a:close/>
                  <a:moveTo>
                    <a:pt x="1196" y="876"/>
                  </a:moveTo>
                  <a:cubicBezTo>
                    <a:pt x="1199" y="879"/>
                    <a:pt x="1197" y="884"/>
                    <a:pt x="1194" y="886"/>
                  </a:cubicBezTo>
                  <a:lnTo>
                    <a:pt x="1106" y="943"/>
                  </a:lnTo>
                  <a:lnTo>
                    <a:pt x="1027" y="1009"/>
                  </a:lnTo>
                  <a:lnTo>
                    <a:pt x="958" y="1085"/>
                  </a:lnTo>
                  <a:lnTo>
                    <a:pt x="901" y="1168"/>
                  </a:lnTo>
                  <a:lnTo>
                    <a:pt x="854" y="1259"/>
                  </a:lnTo>
                  <a:lnTo>
                    <a:pt x="820" y="1355"/>
                  </a:lnTo>
                  <a:lnTo>
                    <a:pt x="799" y="1456"/>
                  </a:lnTo>
                  <a:lnTo>
                    <a:pt x="792" y="1560"/>
                  </a:lnTo>
                  <a:lnTo>
                    <a:pt x="796" y="1638"/>
                  </a:lnTo>
                  <a:lnTo>
                    <a:pt x="808" y="1715"/>
                  </a:lnTo>
                  <a:lnTo>
                    <a:pt x="827" y="1789"/>
                  </a:lnTo>
                  <a:lnTo>
                    <a:pt x="853" y="1859"/>
                  </a:lnTo>
                  <a:lnTo>
                    <a:pt x="885" y="1926"/>
                  </a:lnTo>
                  <a:lnTo>
                    <a:pt x="924" y="1990"/>
                  </a:lnTo>
                  <a:lnTo>
                    <a:pt x="924" y="1989"/>
                  </a:lnTo>
                  <a:lnTo>
                    <a:pt x="1019" y="2104"/>
                  </a:lnTo>
                  <a:lnTo>
                    <a:pt x="1018" y="2103"/>
                  </a:lnTo>
                  <a:lnTo>
                    <a:pt x="1132" y="2198"/>
                  </a:lnTo>
                  <a:lnTo>
                    <a:pt x="1131" y="2198"/>
                  </a:lnTo>
                  <a:lnTo>
                    <a:pt x="1194" y="2235"/>
                  </a:lnTo>
                  <a:lnTo>
                    <a:pt x="1261" y="2268"/>
                  </a:lnTo>
                  <a:lnTo>
                    <a:pt x="1331" y="2294"/>
                  </a:lnTo>
                  <a:lnTo>
                    <a:pt x="1406" y="2313"/>
                  </a:lnTo>
                  <a:lnTo>
                    <a:pt x="1482" y="2324"/>
                  </a:lnTo>
                  <a:lnTo>
                    <a:pt x="1560" y="2328"/>
                  </a:lnTo>
                  <a:lnTo>
                    <a:pt x="1638" y="2325"/>
                  </a:lnTo>
                  <a:lnTo>
                    <a:pt x="1715" y="2313"/>
                  </a:lnTo>
                  <a:lnTo>
                    <a:pt x="1789" y="2294"/>
                  </a:lnTo>
                  <a:lnTo>
                    <a:pt x="1859" y="2268"/>
                  </a:lnTo>
                  <a:lnTo>
                    <a:pt x="1926" y="2236"/>
                  </a:lnTo>
                  <a:lnTo>
                    <a:pt x="1990" y="2198"/>
                  </a:lnTo>
                  <a:lnTo>
                    <a:pt x="1989" y="2198"/>
                  </a:lnTo>
                  <a:lnTo>
                    <a:pt x="2104" y="2103"/>
                  </a:lnTo>
                  <a:lnTo>
                    <a:pt x="2103" y="2104"/>
                  </a:lnTo>
                  <a:lnTo>
                    <a:pt x="2198" y="1989"/>
                  </a:lnTo>
                  <a:lnTo>
                    <a:pt x="2198" y="1990"/>
                  </a:lnTo>
                  <a:lnTo>
                    <a:pt x="2235" y="1927"/>
                  </a:lnTo>
                  <a:lnTo>
                    <a:pt x="2268" y="1860"/>
                  </a:lnTo>
                  <a:lnTo>
                    <a:pt x="2294" y="1789"/>
                  </a:lnTo>
                  <a:lnTo>
                    <a:pt x="2313" y="1716"/>
                  </a:lnTo>
                  <a:lnTo>
                    <a:pt x="2324" y="1639"/>
                  </a:lnTo>
                  <a:lnTo>
                    <a:pt x="2328" y="1561"/>
                  </a:lnTo>
                  <a:lnTo>
                    <a:pt x="2325" y="1483"/>
                  </a:lnTo>
                  <a:lnTo>
                    <a:pt x="2313" y="1406"/>
                  </a:lnTo>
                  <a:lnTo>
                    <a:pt x="2294" y="1332"/>
                  </a:lnTo>
                  <a:lnTo>
                    <a:pt x="2268" y="1262"/>
                  </a:lnTo>
                  <a:lnTo>
                    <a:pt x="2236" y="1195"/>
                  </a:lnTo>
                  <a:lnTo>
                    <a:pt x="2198" y="1131"/>
                  </a:lnTo>
                  <a:lnTo>
                    <a:pt x="2198" y="1132"/>
                  </a:lnTo>
                  <a:lnTo>
                    <a:pt x="2103" y="1018"/>
                  </a:lnTo>
                  <a:lnTo>
                    <a:pt x="2104" y="1019"/>
                  </a:lnTo>
                  <a:lnTo>
                    <a:pt x="1989" y="924"/>
                  </a:lnTo>
                  <a:lnTo>
                    <a:pt x="1990" y="924"/>
                  </a:lnTo>
                  <a:lnTo>
                    <a:pt x="1927" y="886"/>
                  </a:lnTo>
                  <a:lnTo>
                    <a:pt x="1860" y="853"/>
                  </a:lnTo>
                  <a:lnTo>
                    <a:pt x="1789" y="827"/>
                  </a:lnTo>
                  <a:lnTo>
                    <a:pt x="1716" y="808"/>
                  </a:lnTo>
                  <a:lnTo>
                    <a:pt x="1639" y="796"/>
                  </a:lnTo>
                  <a:lnTo>
                    <a:pt x="1560" y="792"/>
                  </a:lnTo>
                  <a:cubicBezTo>
                    <a:pt x="1556" y="792"/>
                    <a:pt x="1552" y="789"/>
                    <a:pt x="1552" y="784"/>
                  </a:cubicBezTo>
                  <a:lnTo>
                    <a:pt x="1552" y="8"/>
                  </a:lnTo>
                  <a:cubicBezTo>
                    <a:pt x="1552" y="6"/>
                    <a:pt x="1553" y="4"/>
                    <a:pt x="1555" y="3"/>
                  </a:cubicBezTo>
                  <a:cubicBezTo>
                    <a:pt x="1556" y="1"/>
                    <a:pt x="1559" y="0"/>
                    <a:pt x="1561" y="0"/>
                  </a:cubicBezTo>
                  <a:lnTo>
                    <a:pt x="1667" y="5"/>
                  </a:lnTo>
                  <a:lnTo>
                    <a:pt x="1772" y="15"/>
                  </a:lnTo>
                  <a:lnTo>
                    <a:pt x="1875" y="33"/>
                  </a:lnTo>
                  <a:lnTo>
                    <a:pt x="1977" y="57"/>
                  </a:lnTo>
                  <a:lnTo>
                    <a:pt x="2076" y="88"/>
                  </a:lnTo>
                  <a:lnTo>
                    <a:pt x="2173" y="126"/>
                  </a:lnTo>
                  <a:lnTo>
                    <a:pt x="2266" y="169"/>
                  </a:lnTo>
                  <a:lnTo>
                    <a:pt x="2358" y="220"/>
                  </a:lnTo>
                  <a:lnTo>
                    <a:pt x="2528" y="337"/>
                  </a:lnTo>
                  <a:lnTo>
                    <a:pt x="2682" y="476"/>
                  </a:lnTo>
                  <a:lnTo>
                    <a:pt x="2817" y="635"/>
                  </a:lnTo>
                  <a:lnTo>
                    <a:pt x="2931" y="814"/>
                  </a:lnTo>
                  <a:lnTo>
                    <a:pt x="3000" y="958"/>
                  </a:lnTo>
                  <a:lnTo>
                    <a:pt x="3053" y="1105"/>
                  </a:lnTo>
                  <a:lnTo>
                    <a:pt x="3091" y="1255"/>
                  </a:lnTo>
                  <a:lnTo>
                    <a:pt x="3113" y="1406"/>
                  </a:lnTo>
                  <a:lnTo>
                    <a:pt x="3121" y="1557"/>
                  </a:lnTo>
                  <a:lnTo>
                    <a:pt x="3114" y="1708"/>
                  </a:lnTo>
                  <a:lnTo>
                    <a:pt x="3092" y="1856"/>
                  </a:lnTo>
                  <a:lnTo>
                    <a:pt x="3057" y="2001"/>
                  </a:lnTo>
                  <a:lnTo>
                    <a:pt x="3008" y="2143"/>
                  </a:lnTo>
                  <a:lnTo>
                    <a:pt x="2945" y="2279"/>
                  </a:lnTo>
                  <a:lnTo>
                    <a:pt x="2870" y="2409"/>
                  </a:lnTo>
                  <a:lnTo>
                    <a:pt x="2783" y="2532"/>
                  </a:lnTo>
                  <a:lnTo>
                    <a:pt x="2682" y="2647"/>
                  </a:lnTo>
                  <a:lnTo>
                    <a:pt x="2568" y="2752"/>
                  </a:lnTo>
                  <a:lnTo>
                    <a:pt x="2444" y="2847"/>
                  </a:lnTo>
                  <a:lnTo>
                    <a:pt x="2308" y="2931"/>
                  </a:lnTo>
                  <a:lnTo>
                    <a:pt x="2164" y="3000"/>
                  </a:lnTo>
                  <a:lnTo>
                    <a:pt x="2016" y="3053"/>
                  </a:lnTo>
                  <a:lnTo>
                    <a:pt x="1867" y="3091"/>
                  </a:lnTo>
                  <a:lnTo>
                    <a:pt x="1716" y="3113"/>
                  </a:lnTo>
                  <a:lnTo>
                    <a:pt x="1565" y="3121"/>
                  </a:lnTo>
                  <a:lnTo>
                    <a:pt x="1414" y="3114"/>
                  </a:lnTo>
                  <a:lnTo>
                    <a:pt x="1266" y="3092"/>
                  </a:lnTo>
                  <a:lnTo>
                    <a:pt x="1121" y="3057"/>
                  </a:lnTo>
                  <a:lnTo>
                    <a:pt x="979" y="3008"/>
                  </a:lnTo>
                  <a:lnTo>
                    <a:pt x="842" y="2945"/>
                  </a:lnTo>
                  <a:lnTo>
                    <a:pt x="713" y="2870"/>
                  </a:lnTo>
                  <a:lnTo>
                    <a:pt x="590" y="2783"/>
                  </a:lnTo>
                  <a:lnTo>
                    <a:pt x="475" y="2682"/>
                  </a:lnTo>
                  <a:lnTo>
                    <a:pt x="370" y="2568"/>
                  </a:lnTo>
                  <a:lnTo>
                    <a:pt x="275" y="2444"/>
                  </a:lnTo>
                  <a:lnTo>
                    <a:pt x="191" y="2308"/>
                  </a:lnTo>
                  <a:lnTo>
                    <a:pt x="122" y="2164"/>
                  </a:lnTo>
                  <a:lnTo>
                    <a:pt x="69" y="2016"/>
                  </a:lnTo>
                  <a:lnTo>
                    <a:pt x="31" y="1867"/>
                  </a:lnTo>
                  <a:lnTo>
                    <a:pt x="8" y="1716"/>
                  </a:lnTo>
                  <a:lnTo>
                    <a:pt x="0" y="1565"/>
                  </a:lnTo>
                  <a:lnTo>
                    <a:pt x="8" y="1414"/>
                  </a:lnTo>
                  <a:lnTo>
                    <a:pt x="30" y="1266"/>
                  </a:lnTo>
                  <a:lnTo>
                    <a:pt x="65" y="1121"/>
                  </a:lnTo>
                  <a:lnTo>
                    <a:pt x="114" y="979"/>
                  </a:lnTo>
                  <a:lnTo>
                    <a:pt x="177" y="842"/>
                  </a:lnTo>
                  <a:lnTo>
                    <a:pt x="252" y="713"/>
                  </a:lnTo>
                  <a:lnTo>
                    <a:pt x="339" y="590"/>
                  </a:lnTo>
                  <a:lnTo>
                    <a:pt x="440" y="475"/>
                  </a:lnTo>
                  <a:lnTo>
                    <a:pt x="554" y="370"/>
                  </a:lnTo>
                  <a:lnTo>
                    <a:pt x="678" y="275"/>
                  </a:lnTo>
                  <a:lnTo>
                    <a:pt x="813" y="192"/>
                  </a:lnTo>
                  <a:cubicBezTo>
                    <a:pt x="815" y="191"/>
                    <a:pt x="817" y="190"/>
                    <a:pt x="820" y="191"/>
                  </a:cubicBezTo>
                  <a:cubicBezTo>
                    <a:pt x="822" y="191"/>
                    <a:pt x="823" y="193"/>
                    <a:pt x="824" y="195"/>
                  </a:cubicBezTo>
                  <a:lnTo>
                    <a:pt x="1196" y="876"/>
                  </a:lnTo>
                  <a:close/>
                </a:path>
              </a:pathLst>
            </a:custGeom>
            <a:solidFill>
              <a:srgbClr val="345B89"/>
            </a:solidFill>
            <a:ln w="12700" cap="flat">
              <a:solidFill>
                <a:srgbClr val="345B89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8" name="Freeform 13"/>
            <p:cNvSpPr>
              <a:spLocks/>
            </p:cNvSpPr>
            <p:nvPr/>
          </p:nvSpPr>
          <p:spPr bwMode="auto">
            <a:xfrm>
              <a:off x="2687" y="1630"/>
              <a:ext cx="372" cy="437"/>
            </a:xfrm>
            <a:custGeom>
              <a:avLst/>
              <a:gdLst>
                <a:gd name="T0" fmla="*/ 743 w 743"/>
                <a:gd name="T1" fmla="*/ 0 h 871"/>
                <a:gd name="T2" fmla="*/ 0 w 743"/>
                <a:gd name="T3" fmla="*/ 190 h 871"/>
                <a:gd name="T4" fmla="*/ 372 w 743"/>
                <a:gd name="T5" fmla="*/ 871 h 871"/>
                <a:gd name="T6" fmla="*/ 743 w 743"/>
                <a:gd name="T7" fmla="*/ 776 h 871"/>
                <a:gd name="T8" fmla="*/ 743 w 743"/>
                <a:gd name="T9" fmla="*/ 0 h 8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3"/>
                <a:gd name="T16" fmla="*/ 0 h 871"/>
                <a:gd name="T17" fmla="*/ 743 w 743"/>
                <a:gd name="T18" fmla="*/ 871 h 8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3" h="871">
                  <a:moveTo>
                    <a:pt x="743" y="0"/>
                  </a:moveTo>
                  <a:cubicBezTo>
                    <a:pt x="484" y="0"/>
                    <a:pt x="228" y="66"/>
                    <a:pt x="0" y="190"/>
                  </a:cubicBezTo>
                  <a:lnTo>
                    <a:pt x="372" y="871"/>
                  </a:lnTo>
                  <a:cubicBezTo>
                    <a:pt x="486" y="809"/>
                    <a:pt x="614" y="776"/>
                    <a:pt x="743" y="776"/>
                  </a:cubicBezTo>
                  <a:lnTo>
                    <a:pt x="743" y="0"/>
                  </a:lnTo>
                  <a:close/>
                </a:path>
              </a:pathLst>
            </a:custGeom>
            <a:solidFill>
              <a:srgbClr val="C050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9" name="Freeform 14"/>
            <p:cNvSpPr>
              <a:spLocks noEditPoints="1"/>
            </p:cNvSpPr>
            <p:nvPr/>
          </p:nvSpPr>
          <p:spPr bwMode="auto">
            <a:xfrm>
              <a:off x="2683" y="1626"/>
              <a:ext cx="380" cy="446"/>
            </a:xfrm>
            <a:custGeom>
              <a:avLst/>
              <a:gdLst>
                <a:gd name="T0" fmla="*/ 743 w 759"/>
                <a:gd name="T1" fmla="*/ 8 h 889"/>
                <a:gd name="T2" fmla="*/ 752 w 759"/>
                <a:gd name="T3" fmla="*/ 16 h 889"/>
                <a:gd name="T4" fmla="*/ 655 w 759"/>
                <a:gd name="T5" fmla="*/ 19 h 889"/>
                <a:gd name="T6" fmla="*/ 559 w 759"/>
                <a:gd name="T7" fmla="*/ 28 h 889"/>
                <a:gd name="T8" fmla="*/ 370 w 759"/>
                <a:gd name="T9" fmla="*/ 65 h 889"/>
                <a:gd name="T10" fmla="*/ 187 w 759"/>
                <a:gd name="T11" fmla="*/ 124 h 889"/>
                <a:gd name="T12" fmla="*/ 12 w 759"/>
                <a:gd name="T13" fmla="*/ 206 h 889"/>
                <a:gd name="T14" fmla="*/ 15 w 759"/>
                <a:gd name="T15" fmla="*/ 195 h 889"/>
                <a:gd name="T16" fmla="*/ 387 w 759"/>
                <a:gd name="T17" fmla="*/ 876 h 889"/>
                <a:gd name="T18" fmla="*/ 377 w 759"/>
                <a:gd name="T19" fmla="*/ 872 h 889"/>
                <a:gd name="T20" fmla="*/ 465 w 759"/>
                <a:gd name="T21" fmla="*/ 831 h 889"/>
                <a:gd name="T22" fmla="*/ 558 w 759"/>
                <a:gd name="T23" fmla="*/ 801 h 889"/>
                <a:gd name="T24" fmla="*/ 654 w 759"/>
                <a:gd name="T25" fmla="*/ 783 h 889"/>
                <a:gd name="T26" fmla="*/ 751 w 759"/>
                <a:gd name="T27" fmla="*/ 776 h 889"/>
                <a:gd name="T28" fmla="*/ 743 w 759"/>
                <a:gd name="T29" fmla="*/ 784 h 889"/>
                <a:gd name="T30" fmla="*/ 743 w 759"/>
                <a:gd name="T31" fmla="*/ 8 h 889"/>
                <a:gd name="T32" fmla="*/ 759 w 759"/>
                <a:gd name="T33" fmla="*/ 784 h 889"/>
                <a:gd name="T34" fmla="*/ 752 w 759"/>
                <a:gd name="T35" fmla="*/ 792 h 889"/>
                <a:gd name="T36" fmla="*/ 657 w 759"/>
                <a:gd name="T37" fmla="*/ 798 h 889"/>
                <a:gd name="T38" fmla="*/ 563 w 759"/>
                <a:gd name="T39" fmla="*/ 816 h 889"/>
                <a:gd name="T40" fmla="*/ 472 w 759"/>
                <a:gd name="T41" fmla="*/ 846 h 889"/>
                <a:gd name="T42" fmla="*/ 384 w 759"/>
                <a:gd name="T43" fmla="*/ 887 h 889"/>
                <a:gd name="T44" fmla="*/ 373 w 759"/>
                <a:gd name="T45" fmla="*/ 883 h 889"/>
                <a:gd name="T46" fmla="*/ 1 w 759"/>
                <a:gd name="T47" fmla="*/ 202 h 889"/>
                <a:gd name="T48" fmla="*/ 1 w 759"/>
                <a:gd name="T49" fmla="*/ 196 h 889"/>
                <a:gd name="T50" fmla="*/ 5 w 759"/>
                <a:gd name="T51" fmla="*/ 191 h 889"/>
                <a:gd name="T52" fmla="*/ 182 w 759"/>
                <a:gd name="T53" fmla="*/ 109 h 889"/>
                <a:gd name="T54" fmla="*/ 367 w 759"/>
                <a:gd name="T55" fmla="*/ 50 h 889"/>
                <a:gd name="T56" fmla="*/ 558 w 759"/>
                <a:gd name="T57" fmla="*/ 13 h 889"/>
                <a:gd name="T58" fmla="*/ 654 w 759"/>
                <a:gd name="T59" fmla="*/ 3 h 889"/>
                <a:gd name="T60" fmla="*/ 751 w 759"/>
                <a:gd name="T61" fmla="*/ 0 h 889"/>
                <a:gd name="T62" fmla="*/ 757 w 759"/>
                <a:gd name="T63" fmla="*/ 3 h 889"/>
                <a:gd name="T64" fmla="*/ 759 w 759"/>
                <a:gd name="T65" fmla="*/ 8 h 889"/>
                <a:gd name="T66" fmla="*/ 759 w 759"/>
                <a:gd name="T67" fmla="*/ 784 h 88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59"/>
                <a:gd name="T103" fmla="*/ 0 h 889"/>
                <a:gd name="T104" fmla="*/ 759 w 759"/>
                <a:gd name="T105" fmla="*/ 889 h 88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59" h="889">
                  <a:moveTo>
                    <a:pt x="743" y="8"/>
                  </a:moveTo>
                  <a:lnTo>
                    <a:pt x="752" y="16"/>
                  </a:lnTo>
                  <a:lnTo>
                    <a:pt x="655" y="19"/>
                  </a:lnTo>
                  <a:lnTo>
                    <a:pt x="559" y="28"/>
                  </a:lnTo>
                  <a:lnTo>
                    <a:pt x="370" y="65"/>
                  </a:lnTo>
                  <a:lnTo>
                    <a:pt x="187" y="124"/>
                  </a:lnTo>
                  <a:lnTo>
                    <a:pt x="12" y="206"/>
                  </a:lnTo>
                  <a:lnTo>
                    <a:pt x="15" y="195"/>
                  </a:lnTo>
                  <a:lnTo>
                    <a:pt x="387" y="876"/>
                  </a:lnTo>
                  <a:lnTo>
                    <a:pt x="377" y="872"/>
                  </a:lnTo>
                  <a:lnTo>
                    <a:pt x="465" y="831"/>
                  </a:lnTo>
                  <a:lnTo>
                    <a:pt x="558" y="801"/>
                  </a:lnTo>
                  <a:lnTo>
                    <a:pt x="654" y="783"/>
                  </a:lnTo>
                  <a:lnTo>
                    <a:pt x="751" y="776"/>
                  </a:lnTo>
                  <a:lnTo>
                    <a:pt x="743" y="784"/>
                  </a:lnTo>
                  <a:lnTo>
                    <a:pt x="743" y="8"/>
                  </a:lnTo>
                  <a:close/>
                  <a:moveTo>
                    <a:pt x="759" y="784"/>
                  </a:moveTo>
                  <a:cubicBezTo>
                    <a:pt x="759" y="789"/>
                    <a:pt x="756" y="792"/>
                    <a:pt x="752" y="792"/>
                  </a:cubicBezTo>
                  <a:lnTo>
                    <a:pt x="657" y="798"/>
                  </a:lnTo>
                  <a:lnTo>
                    <a:pt x="563" y="816"/>
                  </a:lnTo>
                  <a:lnTo>
                    <a:pt x="472" y="846"/>
                  </a:lnTo>
                  <a:lnTo>
                    <a:pt x="384" y="887"/>
                  </a:lnTo>
                  <a:cubicBezTo>
                    <a:pt x="380" y="889"/>
                    <a:pt x="375" y="887"/>
                    <a:pt x="373" y="883"/>
                  </a:cubicBezTo>
                  <a:lnTo>
                    <a:pt x="1" y="202"/>
                  </a:lnTo>
                  <a:cubicBezTo>
                    <a:pt x="0" y="200"/>
                    <a:pt x="0" y="198"/>
                    <a:pt x="1" y="196"/>
                  </a:cubicBezTo>
                  <a:cubicBezTo>
                    <a:pt x="2" y="194"/>
                    <a:pt x="3" y="192"/>
                    <a:pt x="5" y="191"/>
                  </a:cubicBezTo>
                  <a:lnTo>
                    <a:pt x="182" y="109"/>
                  </a:lnTo>
                  <a:lnTo>
                    <a:pt x="367" y="50"/>
                  </a:lnTo>
                  <a:lnTo>
                    <a:pt x="558" y="13"/>
                  </a:lnTo>
                  <a:lnTo>
                    <a:pt x="654" y="3"/>
                  </a:lnTo>
                  <a:lnTo>
                    <a:pt x="751" y="0"/>
                  </a:lnTo>
                  <a:cubicBezTo>
                    <a:pt x="753" y="0"/>
                    <a:pt x="755" y="1"/>
                    <a:pt x="757" y="3"/>
                  </a:cubicBezTo>
                  <a:cubicBezTo>
                    <a:pt x="759" y="4"/>
                    <a:pt x="759" y="6"/>
                    <a:pt x="759" y="8"/>
                  </a:cubicBezTo>
                  <a:lnTo>
                    <a:pt x="759" y="784"/>
                  </a:lnTo>
                  <a:close/>
                </a:path>
              </a:pathLst>
            </a:custGeom>
            <a:solidFill>
              <a:srgbClr val="8B3533"/>
            </a:solidFill>
            <a:ln w="12700" cap="flat">
              <a:solidFill>
                <a:srgbClr val="8B3533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0" name="Rectangle 15"/>
            <p:cNvSpPr>
              <a:spLocks noChangeArrowheads="1"/>
            </p:cNvSpPr>
            <p:nvPr/>
          </p:nvSpPr>
          <p:spPr bwMode="auto">
            <a:xfrm>
              <a:off x="3568" y="3199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35851" name="Rectangle 16"/>
            <p:cNvSpPr>
              <a:spLocks noChangeArrowheads="1"/>
            </p:cNvSpPr>
            <p:nvPr/>
          </p:nvSpPr>
          <p:spPr bwMode="auto">
            <a:xfrm>
              <a:off x="3889" y="3199"/>
              <a:ext cx="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,</a:t>
              </a:r>
              <a:endParaRPr lang="ru-RU"/>
            </a:p>
          </p:txBody>
        </p:sp>
        <p:sp>
          <p:nvSpPr>
            <p:cNvPr id="35852" name="Rectangle 17"/>
            <p:cNvSpPr>
              <a:spLocks noChangeArrowheads="1"/>
            </p:cNvSpPr>
            <p:nvPr/>
          </p:nvSpPr>
          <p:spPr bwMode="auto">
            <a:xfrm>
              <a:off x="3929" y="3199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35853" name="Rectangle 18"/>
            <p:cNvSpPr>
              <a:spLocks noChangeArrowheads="1"/>
            </p:cNvSpPr>
            <p:nvPr/>
          </p:nvSpPr>
          <p:spPr bwMode="auto">
            <a:xfrm>
              <a:off x="4009" y="3199"/>
              <a:ext cx="6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/>
                <a:t>12489,6</a:t>
              </a:r>
            </a:p>
          </p:txBody>
        </p:sp>
        <p:sp>
          <p:nvSpPr>
            <p:cNvPr id="35854" name="Rectangle 19"/>
            <p:cNvSpPr>
              <a:spLocks noChangeArrowheads="1"/>
            </p:cNvSpPr>
            <p:nvPr/>
          </p:nvSpPr>
          <p:spPr bwMode="auto">
            <a:xfrm>
              <a:off x="3672" y="3400"/>
              <a:ext cx="1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96</a:t>
              </a:r>
              <a:endParaRPr lang="ru-RU"/>
            </a:p>
          </p:txBody>
        </p:sp>
        <p:sp>
          <p:nvSpPr>
            <p:cNvPr id="35855" name="Rectangle 20"/>
            <p:cNvSpPr>
              <a:spLocks noChangeArrowheads="1"/>
            </p:cNvSpPr>
            <p:nvPr/>
          </p:nvSpPr>
          <p:spPr bwMode="auto">
            <a:xfrm>
              <a:off x="3833" y="3400"/>
              <a:ext cx="1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%</a:t>
              </a:r>
              <a:endParaRPr lang="ru-RU"/>
            </a:p>
          </p:txBody>
        </p:sp>
        <p:sp>
          <p:nvSpPr>
            <p:cNvPr id="35856" name="Rectangle 21"/>
            <p:cNvSpPr>
              <a:spLocks noChangeArrowheads="1"/>
            </p:cNvSpPr>
            <p:nvPr/>
          </p:nvSpPr>
          <p:spPr bwMode="auto">
            <a:xfrm>
              <a:off x="2038" y="1492"/>
              <a:ext cx="6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</a:rPr>
                <a:t>526,8; 4%</a:t>
              </a:r>
              <a:endParaRPr lang="ru-RU"/>
            </a:p>
          </p:txBody>
        </p:sp>
        <p:sp>
          <p:nvSpPr>
            <p:cNvPr id="35857" name="Rectangle 22"/>
            <p:cNvSpPr>
              <a:spLocks noChangeArrowheads="1"/>
            </p:cNvSpPr>
            <p:nvPr/>
          </p:nvSpPr>
          <p:spPr bwMode="auto">
            <a:xfrm>
              <a:off x="4093" y="1598"/>
              <a:ext cx="88" cy="88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8" name="Freeform 23"/>
            <p:cNvSpPr>
              <a:spLocks noEditPoints="1"/>
            </p:cNvSpPr>
            <p:nvPr/>
          </p:nvSpPr>
          <p:spPr bwMode="auto">
            <a:xfrm>
              <a:off x="4089" y="1594"/>
              <a:ext cx="96" cy="96"/>
            </a:xfrm>
            <a:custGeom>
              <a:avLst/>
              <a:gdLst>
                <a:gd name="T0" fmla="*/ 0 w 192"/>
                <a:gd name="T1" fmla="*/ 8 h 192"/>
                <a:gd name="T2" fmla="*/ 8 w 192"/>
                <a:gd name="T3" fmla="*/ 0 h 192"/>
                <a:gd name="T4" fmla="*/ 184 w 192"/>
                <a:gd name="T5" fmla="*/ 0 h 192"/>
                <a:gd name="T6" fmla="*/ 192 w 192"/>
                <a:gd name="T7" fmla="*/ 8 h 192"/>
                <a:gd name="T8" fmla="*/ 192 w 192"/>
                <a:gd name="T9" fmla="*/ 184 h 192"/>
                <a:gd name="T10" fmla="*/ 184 w 192"/>
                <a:gd name="T11" fmla="*/ 192 h 192"/>
                <a:gd name="T12" fmla="*/ 8 w 192"/>
                <a:gd name="T13" fmla="*/ 192 h 192"/>
                <a:gd name="T14" fmla="*/ 0 w 192"/>
                <a:gd name="T15" fmla="*/ 184 h 192"/>
                <a:gd name="T16" fmla="*/ 0 w 192"/>
                <a:gd name="T17" fmla="*/ 8 h 192"/>
                <a:gd name="T18" fmla="*/ 16 w 192"/>
                <a:gd name="T19" fmla="*/ 184 h 192"/>
                <a:gd name="T20" fmla="*/ 8 w 192"/>
                <a:gd name="T21" fmla="*/ 176 h 192"/>
                <a:gd name="T22" fmla="*/ 184 w 192"/>
                <a:gd name="T23" fmla="*/ 176 h 192"/>
                <a:gd name="T24" fmla="*/ 176 w 192"/>
                <a:gd name="T25" fmla="*/ 184 h 192"/>
                <a:gd name="T26" fmla="*/ 176 w 192"/>
                <a:gd name="T27" fmla="*/ 8 h 192"/>
                <a:gd name="T28" fmla="*/ 184 w 192"/>
                <a:gd name="T29" fmla="*/ 16 h 192"/>
                <a:gd name="T30" fmla="*/ 8 w 192"/>
                <a:gd name="T31" fmla="*/ 16 h 192"/>
                <a:gd name="T32" fmla="*/ 16 w 192"/>
                <a:gd name="T33" fmla="*/ 8 h 192"/>
                <a:gd name="T34" fmla="*/ 16 w 192"/>
                <a:gd name="T35" fmla="*/ 184 h 1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2"/>
                <a:gd name="T55" fmla="*/ 0 h 192"/>
                <a:gd name="T56" fmla="*/ 192 w 192"/>
                <a:gd name="T57" fmla="*/ 192 h 1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2" h="19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84" y="0"/>
                  </a:lnTo>
                  <a:cubicBezTo>
                    <a:pt x="189" y="0"/>
                    <a:pt x="192" y="4"/>
                    <a:pt x="192" y="8"/>
                  </a:cubicBezTo>
                  <a:lnTo>
                    <a:pt x="192" y="184"/>
                  </a:lnTo>
                  <a:cubicBezTo>
                    <a:pt x="192" y="189"/>
                    <a:pt x="189" y="192"/>
                    <a:pt x="184" y="192"/>
                  </a:cubicBezTo>
                  <a:lnTo>
                    <a:pt x="8" y="192"/>
                  </a:lnTo>
                  <a:cubicBezTo>
                    <a:pt x="4" y="192"/>
                    <a:pt x="0" y="189"/>
                    <a:pt x="0" y="184"/>
                  </a:cubicBezTo>
                  <a:lnTo>
                    <a:pt x="0" y="8"/>
                  </a:lnTo>
                  <a:close/>
                  <a:moveTo>
                    <a:pt x="16" y="184"/>
                  </a:moveTo>
                  <a:lnTo>
                    <a:pt x="8" y="176"/>
                  </a:lnTo>
                  <a:lnTo>
                    <a:pt x="184" y="176"/>
                  </a:lnTo>
                  <a:lnTo>
                    <a:pt x="176" y="184"/>
                  </a:lnTo>
                  <a:lnTo>
                    <a:pt x="176" y="8"/>
                  </a:lnTo>
                  <a:lnTo>
                    <a:pt x="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84"/>
                  </a:lnTo>
                  <a:close/>
                </a:path>
              </a:pathLst>
            </a:custGeom>
            <a:solidFill>
              <a:srgbClr val="345B89"/>
            </a:solidFill>
            <a:ln w="12700" cap="flat">
              <a:solidFill>
                <a:srgbClr val="345B89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9" name="Rectangle 24"/>
            <p:cNvSpPr>
              <a:spLocks noChangeArrowheads="1"/>
            </p:cNvSpPr>
            <p:nvPr/>
          </p:nvSpPr>
          <p:spPr bwMode="auto">
            <a:xfrm>
              <a:off x="4230" y="1545"/>
              <a:ext cx="8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программны</a:t>
              </a:r>
              <a:endParaRPr lang="ru-RU"/>
            </a:p>
          </p:txBody>
        </p:sp>
        <p:sp>
          <p:nvSpPr>
            <p:cNvPr id="35860" name="Rectangle 25"/>
            <p:cNvSpPr>
              <a:spLocks noChangeArrowheads="1"/>
            </p:cNvSpPr>
            <p:nvPr/>
          </p:nvSpPr>
          <p:spPr bwMode="auto">
            <a:xfrm>
              <a:off x="4230" y="1746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е расходы</a:t>
              </a:r>
              <a:endParaRPr lang="ru-RU"/>
            </a:p>
          </p:txBody>
        </p:sp>
        <p:sp>
          <p:nvSpPr>
            <p:cNvPr id="35861" name="Rectangle 26"/>
            <p:cNvSpPr>
              <a:spLocks noChangeArrowheads="1"/>
            </p:cNvSpPr>
            <p:nvPr/>
          </p:nvSpPr>
          <p:spPr bwMode="auto">
            <a:xfrm>
              <a:off x="4093" y="2071"/>
              <a:ext cx="88" cy="89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2" name="Freeform 27"/>
            <p:cNvSpPr>
              <a:spLocks noEditPoints="1"/>
            </p:cNvSpPr>
            <p:nvPr/>
          </p:nvSpPr>
          <p:spPr bwMode="auto">
            <a:xfrm>
              <a:off x="4089" y="2067"/>
              <a:ext cx="96" cy="97"/>
            </a:xfrm>
            <a:custGeom>
              <a:avLst/>
              <a:gdLst>
                <a:gd name="T0" fmla="*/ 0 w 192"/>
                <a:gd name="T1" fmla="*/ 8 h 192"/>
                <a:gd name="T2" fmla="*/ 8 w 192"/>
                <a:gd name="T3" fmla="*/ 0 h 192"/>
                <a:gd name="T4" fmla="*/ 184 w 192"/>
                <a:gd name="T5" fmla="*/ 0 h 192"/>
                <a:gd name="T6" fmla="*/ 192 w 192"/>
                <a:gd name="T7" fmla="*/ 8 h 192"/>
                <a:gd name="T8" fmla="*/ 192 w 192"/>
                <a:gd name="T9" fmla="*/ 184 h 192"/>
                <a:gd name="T10" fmla="*/ 184 w 192"/>
                <a:gd name="T11" fmla="*/ 192 h 192"/>
                <a:gd name="T12" fmla="*/ 8 w 192"/>
                <a:gd name="T13" fmla="*/ 192 h 192"/>
                <a:gd name="T14" fmla="*/ 0 w 192"/>
                <a:gd name="T15" fmla="*/ 184 h 192"/>
                <a:gd name="T16" fmla="*/ 0 w 192"/>
                <a:gd name="T17" fmla="*/ 8 h 192"/>
                <a:gd name="T18" fmla="*/ 16 w 192"/>
                <a:gd name="T19" fmla="*/ 184 h 192"/>
                <a:gd name="T20" fmla="*/ 8 w 192"/>
                <a:gd name="T21" fmla="*/ 176 h 192"/>
                <a:gd name="T22" fmla="*/ 184 w 192"/>
                <a:gd name="T23" fmla="*/ 176 h 192"/>
                <a:gd name="T24" fmla="*/ 176 w 192"/>
                <a:gd name="T25" fmla="*/ 184 h 192"/>
                <a:gd name="T26" fmla="*/ 176 w 192"/>
                <a:gd name="T27" fmla="*/ 8 h 192"/>
                <a:gd name="T28" fmla="*/ 184 w 192"/>
                <a:gd name="T29" fmla="*/ 16 h 192"/>
                <a:gd name="T30" fmla="*/ 8 w 192"/>
                <a:gd name="T31" fmla="*/ 16 h 192"/>
                <a:gd name="T32" fmla="*/ 16 w 192"/>
                <a:gd name="T33" fmla="*/ 8 h 192"/>
                <a:gd name="T34" fmla="*/ 16 w 192"/>
                <a:gd name="T35" fmla="*/ 184 h 1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2"/>
                <a:gd name="T55" fmla="*/ 0 h 192"/>
                <a:gd name="T56" fmla="*/ 192 w 192"/>
                <a:gd name="T57" fmla="*/ 192 h 1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2" h="19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84" y="0"/>
                  </a:lnTo>
                  <a:cubicBezTo>
                    <a:pt x="189" y="0"/>
                    <a:pt x="192" y="4"/>
                    <a:pt x="192" y="8"/>
                  </a:cubicBezTo>
                  <a:lnTo>
                    <a:pt x="192" y="184"/>
                  </a:lnTo>
                  <a:cubicBezTo>
                    <a:pt x="192" y="189"/>
                    <a:pt x="189" y="192"/>
                    <a:pt x="184" y="192"/>
                  </a:cubicBezTo>
                  <a:lnTo>
                    <a:pt x="8" y="192"/>
                  </a:lnTo>
                  <a:cubicBezTo>
                    <a:pt x="4" y="192"/>
                    <a:pt x="0" y="189"/>
                    <a:pt x="0" y="184"/>
                  </a:cubicBezTo>
                  <a:lnTo>
                    <a:pt x="0" y="8"/>
                  </a:lnTo>
                  <a:close/>
                  <a:moveTo>
                    <a:pt x="16" y="184"/>
                  </a:moveTo>
                  <a:lnTo>
                    <a:pt x="8" y="176"/>
                  </a:lnTo>
                  <a:lnTo>
                    <a:pt x="184" y="176"/>
                  </a:lnTo>
                  <a:lnTo>
                    <a:pt x="176" y="184"/>
                  </a:lnTo>
                  <a:lnTo>
                    <a:pt x="176" y="8"/>
                  </a:lnTo>
                  <a:lnTo>
                    <a:pt x="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84"/>
                  </a:lnTo>
                  <a:close/>
                </a:path>
              </a:pathLst>
            </a:custGeom>
            <a:solidFill>
              <a:srgbClr val="8B3533"/>
            </a:solidFill>
            <a:ln w="12700" cap="flat">
              <a:solidFill>
                <a:srgbClr val="8B3533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3" name="Rectangle 28"/>
            <p:cNvSpPr>
              <a:spLocks noChangeArrowheads="1"/>
            </p:cNvSpPr>
            <p:nvPr/>
          </p:nvSpPr>
          <p:spPr bwMode="auto">
            <a:xfrm>
              <a:off x="4230" y="2019"/>
              <a:ext cx="8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непрограммн</a:t>
              </a:r>
              <a:endParaRPr lang="ru-RU"/>
            </a:p>
          </p:txBody>
        </p:sp>
        <p:sp>
          <p:nvSpPr>
            <p:cNvPr id="35864" name="Rectangle 29"/>
            <p:cNvSpPr>
              <a:spLocks noChangeArrowheads="1"/>
            </p:cNvSpPr>
            <p:nvPr/>
          </p:nvSpPr>
          <p:spPr bwMode="auto">
            <a:xfrm>
              <a:off x="4230" y="2219"/>
              <a:ext cx="7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ые расходы</a:t>
              </a:r>
              <a:endParaRPr lang="ru-RU"/>
            </a:p>
          </p:txBody>
        </p:sp>
        <p:sp>
          <p:nvSpPr>
            <p:cNvPr id="35865" name="Freeform 30"/>
            <p:cNvSpPr>
              <a:spLocks noEditPoints="1"/>
            </p:cNvSpPr>
            <p:nvPr/>
          </p:nvSpPr>
          <p:spPr bwMode="auto">
            <a:xfrm>
              <a:off x="1147" y="1425"/>
              <a:ext cx="4056" cy="2184"/>
            </a:xfrm>
            <a:custGeom>
              <a:avLst/>
              <a:gdLst>
                <a:gd name="T0" fmla="*/ 0 w 8096"/>
                <a:gd name="T1" fmla="*/ 8 h 4352"/>
                <a:gd name="T2" fmla="*/ 8 w 8096"/>
                <a:gd name="T3" fmla="*/ 0 h 4352"/>
                <a:gd name="T4" fmla="*/ 8088 w 8096"/>
                <a:gd name="T5" fmla="*/ 0 h 4352"/>
                <a:gd name="T6" fmla="*/ 8096 w 8096"/>
                <a:gd name="T7" fmla="*/ 8 h 4352"/>
                <a:gd name="T8" fmla="*/ 8096 w 8096"/>
                <a:gd name="T9" fmla="*/ 4344 h 4352"/>
                <a:gd name="T10" fmla="*/ 8088 w 8096"/>
                <a:gd name="T11" fmla="*/ 4352 h 4352"/>
                <a:gd name="T12" fmla="*/ 8 w 8096"/>
                <a:gd name="T13" fmla="*/ 4352 h 4352"/>
                <a:gd name="T14" fmla="*/ 0 w 8096"/>
                <a:gd name="T15" fmla="*/ 4344 h 4352"/>
                <a:gd name="T16" fmla="*/ 0 w 8096"/>
                <a:gd name="T17" fmla="*/ 8 h 4352"/>
                <a:gd name="T18" fmla="*/ 16 w 8096"/>
                <a:gd name="T19" fmla="*/ 4344 h 4352"/>
                <a:gd name="T20" fmla="*/ 8 w 8096"/>
                <a:gd name="T21" fmla="*/ 4336 h 4352"/>
                <a:gd name="T22" fmla="*/ 8088 w 8096"/>
                <a:gd name="T23" fmla="*/ 4336 h 4352"/>
                <a:gd name="T24" fmla="*/ 8080 w 8096"/>
                <a:gd name="T25" fmla="*/ 4344 h 4352"/>
                <a:gd name="T26" fmla="*/ 8080 w 8096"/>
                <a:gd name="T27" fmla="*/ 8 h 4352"/>
                <a:gd name="T28" fmla="*/ 8088 w 8096"/>
                <a:gd name="T29" fmla="*/ 16 h 4352"/>
                <a:gd name="T30" fmla="*/ 8 w 8096"/>
                <a:gd name="T31" fmla="*/ 16 h 4352"/>
                <a:gd name="T32" fmla="*/ 16 w 8096"/>
                <a:gd name="T33" fmla="*/ 8 h 4352"/>
                <a:gd name="T34" fmla="*/ 16 w 8096"/>
                <a:gd name="T35" fmla="*/ 4344 h 435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96"/>
                <a:gd name="T55" fmla="*/ 0 h 4352"/>
                <a:gd name="T56" fmla="*/ 8096 w 8096"/>
                <a:gd name="T57" fmla="*/ 4352 h 435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96" h="435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8088" y="0"/>
                  </a:lnTo>
                  <a:cubicBezTo>
                    <a:pt x="8093" y="0"/>
                    <a:pt x="8096" y="4"/>
                    <a:pt x="8096" y="8"/>
                  </a:cubicBezTo>
                  <a:lnTo>
                    <a:pt x="8096" y="4344"/>
                  </a:lnTo>
                  <a:cubicBezTo>
                    <a:pt x="8096" y="4349"/>
                    <a:pt x="8093" y="4352"/>
                    <a:pt x="8088" y="4352"/>
                  </a:cubicBezTo>
                  <a:lnTo>
                    <a:pt x="8" y="4352"/>
                  </a:lnTo>
                  <a:cubicBezTo>
                    <a:pt x="4" y="4352"/>
                    <a:pt x="0" y="4349"/>
                    <a:pt x="0" y="4344"/>
                  </a:cubicBezTo>
                  <a:lnTo>
                    <a:pt x="0" y="8"/>
                  </a:lnTo>
                  <a:close/>
                  <a:moveTo>
                    <a:pt x="16" y="4344"/>
                  </a:moveTo>
                  <a:lnTo>
                    <a:pt x="8" y="4336"/>
                  </a:lnTo>
                  <a:lnTo>
                    <a:pt x="8088" y="4336"/>
                  </a:lnTo>
                  <a:lnTo>
                    <a:pt x="8080" y="4344"/>
                  </a:lnTo>
                  <a:lnTo>
                    <a:pt x="8080" y="8"/>
                  </a:lnTo>
                  <a:lnTo>
                    <a:pt x="808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344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6" name="Rectangle 31"/>
            <p:cNvSpPr>
              <a:spLocks noChangeArrowheads="1"/>
            </p:cNvSpPr>
            <p:nvPr/>
          </p:nvSpPr>
          <p:spPr bwMode="auto">
            <a:xfrm>
              <a:off x="2580" y="3367"/>
              <a:ext cx="89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000000"/>
                  </a:solidFill>
                  <a:latin typeface="Calibri" pitchFamily="34" charset="0"/>
                </a:rPr>
                <a:t>Итого расходов</a:t>
              </a:r>
              <a:endParaRPr lang="ru-RU"/>
            </a:p>
          </p:txBody>
        </p:sp>
        <p:sp>
          <p:nvSpPr>
            <p:cNvPr id="35867" name="Rectangle 32"/>
            <p:cNvSpPr>
              <a:spLocks noChangeArrowheads="1"/>
            </p:cNvSpPr>
            <p:nvPr/>
          </p:nvSpPr>
          <p:spPr bwMode="auto">
            <a:xfrm>
              <a:off x="3453" y="3367"/>
              <a:ext cx="3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</p:spPr>
        <p:txBody>
          <a:bodyPr anchor="b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small" dirty="0">
                <a:latin typeface="+mj-lt"/>
                <a:ea typeface="+mj-ea"/>
                <a:cs typeface="+mj-cs"/>
              </a:rPr>
              <a:t>Исполнение Указа Президента РФ от 07.05.2012 № 597 «О мероприятиях по реализации государственной социальной политики» </a:t>
            </a:r>
          </a:p>
        </p:txBody>
      </p:sp>
      <p:graphicFrame>
        <p:nvGraphicFramePr>
          <p:cNvPr id="36885" name="Group 21"/>
          <p:cNvGraphicFramePr>
            <a:graphicFrameLocks noGrp="1"/>
          </p:cNvGraphicFramePr>
          <p:nvPr/>
        </p:nvGraphicFramePr>
        <p:xfrm>
          <a:off x="214313" y="1928813"/>
          <a:ext cx="8429625" cy="2257425"/>
        </p:xfrm>
        <a:graphic>
          <a:graphicData uri="http://schemas.openxmlformats.org/drawingml/2006/table">
            <a:tbl>
              <a:tblPr/>
              <a:tblGrid>
                <a:gridCol w="3714750"/>
                <a:gridCol w="1785937"/>
                <a:gridCol w="1785938"/>
                <a:gridCol w="11430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категории работников учреждений социальной сферы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(плановый показатель),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(фактический показатель), 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Откланение от планового показателя,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Работники учреждений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35569,30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35569,30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sp>
        <p:nvSpPr>
          <p:cNvPr id="36883" name="TextBox 5"/>
          <p:cNvSpPr txBox="1">
            <a:spLocks noChangeArrowheads="1"/>
          </p:cNvSpPr>
          <p:nvPr/>
        </p:nvSpPr>
        <p:spPr bwMode="auto">
          <a:xfrm>
            <a:off x="395288" y="4724400"/>
            <a:ext cx="83581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В целях реализации Указа президента Российской федерации от 07.05.2012 г. № 597 «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О МЕРОПРИЯТИЯХ ПО РЕАЛИЗАЦИИ ГОСУДАРСТВЕННОЙ СОЦИАЛЬНОЙ ПОЛИТИКИ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», средняя заработная плата работников учреждений культуры составила 28682,2рублей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8172450" cy="4865687"/>
          </a:xfrm>
        </p:spPr>
        <p:txBody>
          <a:bodyPr/>
          <a:lstStyle/>
          <a:p>
            <a:pPr lvl="1"/>
            <a:r>
              <a:rPr lang="ru-RU" sz="8800" b="1" i="1" smtClean="0">
                <a:latin typeface="Algerian" pitchFamily="82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165100" y="2362200"/>
          <a:ext cx="8978900" cy="3219450"/>
        </p:xfrm>
        <a:graphic>
          <a:graphicData uri="http://schemas.openxmlformats.org/presentationml/2006/ole">
            <p:oleObj spid="_x0000_s17410" name="Лист" r:id="rId3" imgW="6162596" imgH="2209676" progId="Excel.Sheet.8">
              <p:embed/>
            </p:oleObj>
          </a:graphicData>
        </a:graphic>
      </p:graphicFrame>
      <p:sp>
        <p:nvSpPr>
          <p:cNvPr id="17411" name="TextBox 7"/>
          <p:cNvSpPr txBox="1">
            <a:spLocks noChangeArrowheads="1"/>
          </p:cNvSpPr>
          <p:nvPr/>
        </p:nvSpPr>
        <p:spPr bwMode="auto">
          <a:xfrm rot="-5400000">
            <a:off x="-231775" y="4200526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тыс. рублей</a:t>
            </a: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1671638" y="4763"/>
            <a:ext cx="580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3200" b="1" i="1">
                <a:solidFill>
                  <a:schemeClr val="tx2"/>
                </a:solidFill>
              </a:rPr>
              <a:t>Итого исполнения бюджета за 2022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2260600"/>
          <a:ext cx="8597900" cy="3568700"/>
        </p:xfrm>
        <a:graphic>
          <a:graphicData uri="http://schemas.openxmlformats.org/presentationml/2006/ole">
            <p:oleObj spid="_x0000_s18434" name="Лист" r:id="rId4" imgW="6448393" imgH="2676391" progId="Excel.Sheet.8">
              <p:embed/>
            </p:oleObj>
          </a:graphicData>
        </a:graphic>
      </p:graphicFrame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571750" y="325438"/>
            <a:ext cx="40020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ДОХОДЫ</a:t>
            </a:r>
            <a:endParaRPr lang="ru-RU" sz="2000" i="1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бюджета Табунщиковского</a:t>
            </a:r>
            <a:endParaRPr lang="ru-RU" sz="2000" i="1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сельского поселения за 2022 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670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Налоговые и неналоговые доходы бюджета  поселения </a:t>
            </a:r>
          </a:p>
        </p:txBody>
      </p:sp>
      <p:graphicFrame>
        <p:nvGraphicFramePr>
          <p:cNvPr id="20482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1573213"/>
          <a:ext cx="8597900" cy="4043362"/>
        </p:xfrm>
        <a:graphic>
          <a:graphicData uri="http://schemas.openxmlformats.org/presentationml/2006/ole">
            <p:oleObj spid="_x0000_s20482" name="Лист" r:id="rId3" imgW="6238970" imgH="2933638" progId="Excel.Sheet.8">
              <p:embed/>
            </p:oleObj>
          </a:graphicData>
        </a:graphic>
      </p:graphicFrame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1604963"/>
          <a:ext cx="8286750" cy="3635375"/>
        </p:xfrm>
        <a:graphic>
          <a:graphicData uri="http://schemas.openxmlformats.org/presentationml/2006/ole">
            <p:oleObj spid="_x0000_s21506" name="Лист" r:id="rId3" imgW="6534214" imgH="2866965" progId="Excel.Sheet.8">
              <p:embed/>
            </p:oleObj>
          </a:graphicData>
        </a:graphic>
      </p:graphicFrame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21508" name="Rectangle 10"/>
          <p:cNvSpPr>
            <a:spLocks noChangeArrowheads="1"/>
          </p:cNvSpPr>
          <p:nvPr/>
        </p:nvSpPr>
        <p:spPr bwMode="auto">
          <a:xfrm>
            <a:off x="250825" y="333375"/>
            <a:ext cx="72739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hlink"/>
                </a:solidFill>
              </a:rPr>
              <a:t>Структура доходов бюджета за 2022</a:t>
            </a:r>
          </a:p>
          <a:p>
            <a:endParaRPr lang="ru-RU" b="1" i="1">
              <a:solidFill>
                <a:schemeClr val="hlink"/>
              </a:solidFill>
            </a:endParaRPr>
          </a:p>
          <a:p>
            <a:r>
              <a:rPr lang="ru-RU" b="1" i="1">
                <a:solidFill>
                  <a:schemeClr val="hlink"/>
                </a:solidFill>
              </a:rPr>
              <a:t> 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1700213"/>
          <a:ext cx="8597900" cy="4076700"/>
        </p:xfrm>
        <a:graphic>
          <a:graphicData uri="http://schemas.openxmlformats.org/presentationml/2006/ole">
            <p:oleObj spid="_x0000_s22530" name="Лист" r:id="rId3" imgW="6448393" imgH="3057538" progId="Excel.Sheet.8">
              <p:embed/>
            </p:oleObj>
          </a:graphicData>
        </a:graphic>
      </p:graphicFrame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 rot="-192313">
            <a:off x="384175" y="-17463"/>
            <a:ext cx="8486775" cy="1552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folHlink"/>
                </a:solidFill>
              </a:rPr>
              <a:t>РАСХОДЫ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 Табунщиковского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сельского поселения за 2022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год</a:t>
            </a:r>
            <a:r>
              <a:rPr lang="ru-RU" sz="1800" i="1">
                <a:solidFill>
                  <a:schemeClr val="folHlink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8" name="Object 6"/>
          <p:cNvGraphicFramePr>
            <a:graphicFrameLocks/>
          </p:cNvGraphicFramePr>
          <p:nvPr/>
        </p:nvGraphicFramePr>
        <p:xfrm>
          <a:off x="0" y="1069975"/>
          <a:ext cx="9158288" cy="5788025"/>
        </p:xfrm>
        <a:graphic>
          <a:graphicData uri="http://schemas.openxmlformats.org/presentationml/2006/ole">
            <p:oleObj spid="_x0000_s23558" name="Лист" r:id="rId3" imgW="5962618" imgH="3267006" progId="Excel.Sheet.8">
              <p:embed/>
            </p:oleObj>
          </a:graphicData>
        </a:graphic>
      </p:graphicFrame>
      <p:sp>
        <p:nvSpPr>
          <p:cNvPr id="23559" name="Прямоугольник 4"/>
          <p:cNvSpPr>
            <a:spLocks noChangeArrowheads="1"/>
          </p:cNvSpPr>
          <p:nvPr/>
        </p:nvSpPr>
        <p:spPr bwMode="auto">
          <a:xfrm rot="-5400000">
            <a:off x="217488" y="51895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Calibri" pitchFamily="34" charset="0"/>
              </a:rPr>
              <a:t>Процентов</a:t>
            </a:r>
          </a:p>
        </p:txBody>
      </p:sp>
      <p:sp>
        <p:nvSpPr>
          <p:cNvPr id="23560" name="Rectangle 10"/>
          <p:cNvSpPr>
            <a:spLocks noChangeArrowheads="1"/>
          </p:cNvSpPr>
          <p:nvPr/>
        </p:nvSpPr>
        <p:spPr bwMode="auto">
          <a:xfrm>
            <a:off x="1692275" y="65088"/>
            <a:ext cx="5503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i="1">
                <a:solidFill>
                  <a:schemeClr val="tx2"/>
                </a:solidFill>
              </a:rPr>
              <a:t>СТРУКТУРА РАСХОДОВ БЮДЖЕТА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5113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Динамика исполнения расходов на культуру  </a:t>
            </a: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971550" y="1989138"/>
          <a:ext cx="8458200" cy="3594100"/>
        </p:xfrm>
        <a:graphic>
          <a:graphicData uri="http://schemas.openxmlformats.org/presentationml/2006/ole">
            <p:oleObj spid="_x0000_s24578" name="Лист" r:id="rId3" imgW="6343682" imgH="2695557" progId="Excel.Sheet.8">
              <p:embed/>
            </p:oleObj>
          </a:graphicData>
        </a:graphic>
      </p:graphicFrame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 txBox="1">
            <a:spLocks/>
          </p:cNvSpPr>
          <p:nvPr/>
        </p:nvSpPr>
        <p:spPr bwMode="auto"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2000" b="1">
                <a:latin typeface="Tahoma" pitchFamily="34" charset="0"/>
              </a:rPr>
              <a:t>ИСПОЛНЕНИЕ МУНИЦИПАЛЬНЫХ ПРОГРАММ ТАБУНЩИКОВСКОГО СЕЛЬСКОГО ПОСЕЛЕНИЯ ЗА 2021 ГОД.</a:t>
            </a:r>
          </a:p>
        </p:txBody>
      </p:sp>
      <p:graphicFrame>
        <p:nvGraphicFramePr>
          <p:cNvPr id="34866" name="Group 50"/>
          <p:cNvGraphicFramePr>
            <a:graphicFrameLocks noGrp="1"/>
          </p:cNvGraphicFramePr>
          <p:nvPr/>
        </p:nvGraphicFramePr>
        <p:xfrm>
          <a:off x="0" y="1214438"/>
          <a:ext cx="9109075" cy="5070475"/>
        </p:xfrm>
        <a:graphic>
          <a:graphicData uri="http://schemas.openxmlformats.org/drawingml/2006/table">
            <a:tbl>
              <a:tblPr/>
              <a:tblGrid>
                <a:gridCol w="5199063"/>
                <a:gridCol w="1446212"/>
                <a:gridCol w="1576388"/>
                <a:gridCol w="8874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 муниципальной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Плановый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Фактический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Исполнение,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«Управление муниципальными финансами»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5990.5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5946.6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«Муниципальная политика»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177.9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171.6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96,5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«Обеспечение пожарной безопасности, безопасности людей на водных объектах, профилактика экстремизма и терроризма на территории Табунщиковского сельского поселения»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транспортной системы»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2 225,5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2 096,3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«Благоустройство территории и жилищно-коммунальное хозяйство»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1627.4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1591.8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культуры»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2637,0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2637,0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12711,4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12489,6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Парке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227</Words>
  <Application>Microsoft Office PowerPoint</Application>
  <PresentationFormat>Экран (4:3)</PresentationFormat>
  <Paragraphs>82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8" baseType="lpstr">
      <vt:lpstr>Arial</vt:lpstr>
      <vt:lpstr>Comic Sans MS</vt:lpstr>
      <vt:lpstr>Tw Cen MT</vt:lpstr>
      <vt:lpstr>Times New Roman</vt:lpstr>
      <vt:lpstr>Calibri</vt:lpstr>
      <vt:lpstr>TruthCYR Ultra</vt:lpstr>
      <vt:lpstr>Tahoma</vt:lpstr>
      <vt:lpstr>BatangChe</vt:lpstr>
      <vt:lpstr>Algerian</vt:lpstr>
      <vt:lpstr>Пастель</vt:lpstr>
      <vt:lpstr>Паркет</vt:lpstr>
      <vt:lpstr>Пастель</vt:lpstr>
      <vt:lpstr>Паркет</vt:lpstr>
      <vt:lpstr>Паркет</vt:lpstr>
      <vt:lpstr>Паркет</vt:lpstr>
      <vt:lpstr>Лист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12</cp:revision>
  <dcterms:created xsi:type="dcterms:W3CDTF">2015-05-01T20:09:14Z</dcterms:created>
  <dcterms:modified xsi:type="dcterms:W3CDTF">2024-01-29T13:36:40Z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