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32"/>
  </p:notesMasterIdLst>
  <p:sldIdLst>
    <p:sldId id="257" r:id="rId2"/>
    <p:sldId id="283" r:id="rId3"/>
    <p:sldId id="299" r:id="rId4"/>
    <p:sldId id="284" r:id="rId5"/>
    <p:sldId id="258" r:id="rId6"/>
    <p:sldId id="285" r:id="rId7"/>
    <p:sldId id="259" r:id="rId8"/>
    <p:sldId id="286" r:id="rId9"/>
    <p:sldId id="287" r:id="rId10"/>
    <p:sldId id="274" r:id="rId11"/>
    <p:sldId id="275" r:id="rId12"/>
    <p:sldId id="276" r:id="rId13"/>
    <p:sldId id="293" r:id="rId14"/>
    <p:sldId id="294" r:id="rId15"/>
    <p:sldId id="288" r:id="rId16"/>
    <p:sldId id="263" r:id="rId17"/>
    <p:sldId id="261" r:id="rId18"/>
    <p:sldId id="296" r:id="rId19"/>
    <p:sldId id="297" r:id="rId20"/>
    <p:sldId id="298" r:id="rId21"/>
    <p:sldId id="271" r:id="rId22"/>
    <p:sldId id="272" r:id="rId23"/>
    <p:sldId id="301" r:id="rId24"/>
    <p:sldId id="300" r:id="rId25"/>
    <p:sldId id="302" r:id="rId26"/>
    <p:sldId id="303" r:id="rId27"/>
    <p:sldId id="304" r:id="rId28"/>
    <p:sldId id="305" r:id="rId29"/>
    <p:sldId id="269" r:id="rId30"/>
    <p:sldId id="28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3B9"/>
    <a:srgbClr val="660033"/>
    <a:srgbClr val="6A53F7"/>
    <a:srgbClr val="8B1003"/>
    <a:srgbClr val="FFFFFF"/>
    <a:srgbClr val="BDFB33"/>
    <a:srgbClr val="F8261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DCEBC5-3803-40B7-B50C-910BC157E4D0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BA0ADE-412B-4201-B984-12BD0262D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70AEA9-59BF-46C8-8A04-6CE2F625B222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5BDBD6-4C64-46FB-AE52-BEBDBBF461AA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1492A-5F79-4310-86C6-3DA62AF0352B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026A-1CD0-4D99-BD75-BE21DC085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1A6CBC-F798-49DA-B907-9A971E06303E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B2F506-17B6-463C-AEC8-2074A76A1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5214938"/>
            <a:ext cx="8229600" cy="128587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B90B24"/>
                </a:solidFill>
                <a:latin typeface="Times New Roman" pitchFamily="18" charset="0"/>
                <a:cs typeface="Times New Roman" pitchFamily="18" charset="0"/>
              </a:rPr>
              <a:t>БЮДЖЕТ ТАБУНЩИКОВСКОГО СЕЛЬСКОГО ПОСЕЛЕНИЯ КРАСНОСУЛИНСКОГО РАЙОНА НА 2018 ГОД И НА ПЛАНОВЫЙ ПЕРИОД 2019 и 2020 ГОДОВ</a:t>
            </a:r>
            <a:r>
              <a:rPr lang="ru-RU" sz="2000" smtClean="0">
                <a:solidFill>
                  <a:srgbClr val="B90B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B90B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Calibri" pitchFamily="34" charset="0"/>
              </a:rPr>
              <a:t/>
            </a:r>
            <a:br>
              <a:rPr lang="ru-RU" sz="4000" smtClean="0">
                <a:latin typeface="Calibri" pitchFamily="34" charset="0"/>
              </a:rPr>
            </a:br>
            <a:endParaRPr lang="ru-RU" sz="4000" smtClean="0">
              <a:latin typeface="Calibri" pitchFamily="34" charset="0"/>
            </a:endParaRPr>
          </a:p>
        </p:txBody>
      </p:sp>
      <p:pic>
        <p:nvPicPr>
          <p:cNvPr id="4098" name="Рисунок 22" descr="http://go1.imgsmail.ru/imgpreview?key=60c40ca3474be95d&amp;mb=imgdb_preview_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5693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1580" y="418808"/>
            <a:ext cx="7704856" cy="921960"/>
          </a:xfrm>
          <a:prstGeom prst="rect">
            <a:avLst/>
          </a:prstGeom>
          <a:solidFill>
            <a:srgbClr val="AF09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</a:rPr>
              <a:t>Бюджетная политика в области доходов направлена на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2163" y="1773238"/>
            <a:ext cx="7812087" cy="1008062"/>
          </a:xfrm>
          <a:prstGeom prst="rect">
            <a:avLst/>
          </a:prstGeom>
          <a:solidFill>
            <a:srgbClr val="534B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и поддержку малого и среднего предпринимательства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2163" y="3213100"/>
            <a:ext cx="7848600" cy="93662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продолжение работы по снижению задолженности по налогам и сборам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4213" y="4437063"/>
            <a:ext cx="7920037" cy="936625"/>
          </a:xfrm>
          <a:prstGeom prst="rect">
            <a:avLst/>
          </a:prstGeom>
          <a:solidFill>
            <a:srgbClr val="EBF5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эффективности использования имущества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4213" y="5732463"/>
            <a:ext cx="7920037" cy="720725"/>
          </a:xfrm>
          <a:prstGeom prst="rect">
            <a:avLst/>
          </a:prstGeom>
          <a:solidFill>
            <a:srgbClr val="EF31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</a:rPr>
              <a:t> -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выявление и включение в налоговую базу  имущества и земельных участков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>
              <a:latin typeface="Calibri" pitchFamily="34" charset="0"/>
            </a:endParaRP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-19050" y="-338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628" name="Object 4"/>
          <p:cNvGraphicFramePr>
            <a:graphicFrameLocks/>
          </p:cNvGraphicFramePr>
          <p:nvPr/>
        </p:nvGraphicFramePr>
        <p:xfrm>
          <a:off x="539750" y="322263"/>
          <a:ext cx="8101013" cy="6535737"/>
        </p:xfrm>
        <a:graphic>
          <a:graphicData uri="http://schemas.openxmlformats.org/presentationml/2006/ole">
            <p:oleObj spid="_x0000_s26628" name="Диаграмма" r:id="rId3" imgW="8562864" imgH="6486504" progId="Excel.Chart.8">
              <p:embed/>
            </p:oleObj>
          </a:graphicData>
        </a:graphic>
      </p:graphicFrame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-19050" y="7196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-100013" y="9477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651" name="Object 3"/>
          <p:cNvGraphicFramePr>
            <a:graphicFrameLocks/>
          </p:cNvGraphicFramePr>
          <p:nvPr/>
        </p:nvGraphicFramePr>
        <p:xfrm>
          <a:off x="0" y="692150"/>
          <a:ext cx="9144000" cy="5022850"/>
        </p:xfrm>
        <a:graphic>
          <a:graphicData uri="http://schemas.openxmlformats.org/presentationml/2006/ole">
            <p:oleObj spid="_x0000_s27651" name="Диаграмма" r:id="rId3" imgW="8839216" imgH="5067193" progId="Excel.Chart.8">
              <p:embed/>
            </p:oleObj>
          </a:graphicData>
        </a:graphic>
      </p:graphicFrame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5694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9" name="Rectangle 3"/>
          <p:cNvSpPr>
            <a:spLocks noChangeArrowheads="1"/>
          </p:cNvSpPr>
          <p:nvPr/>
        </p:nvSpPr>
        <p:spPr bwMode="auto">
          <a:xfrm>
            <a:off x="0" y="529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-66675" y="471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77" name="Object 5"/>
          <p:cNvGraphicFramePr>
            <a:graphicFrameLocks/>
          </p:cNvGraphicFramePr>
          <p:nvPr/>
        </p:nvGraphicFramePr>
        <p:xfrm>
          <a:off x="604838" y="463550"/>
          <a:ext cx="8113712" cy="5783263"/>
        </p:xfrm>
        <a:graphic>
          <a:graphicData uri="http://schemas.openxmlformats.org/presentationml/2006/ole">
            <p:oleObj spid="_x0000_s28677" name="Диаграмма" r:id="rId3" imgW="8705898" imgH="6210362" progId="Excel.Chart.8">
              <p:embed/>
            </p:oleObj>
          </a:graphicData>
        </a:graphic>
      </p:graphicFrame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-66675" y="6386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571500"/>
            <a:ext cx="8229600" cy="7858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AD0707"/>
                </a:solidFill>
                <a:latin typeface="Times New Roman" pitchFamily="18" charset="0"/>
                <a:cs typeface="Times New Roman" pitchFamily="18" charset="0"/>
              </a:rPr>
              <a:t>Крупнейшие налогоплательщики в бюджет Табунщиковского сельского поселения Красносулинского района</a:t>
            </a:r>
            <a:r>
              <a:rPr lang="ru-RU" sz="4000" smtClean="0">
                <a:latin typeface="Calibri" pitchFamily="34" charset="0"/>
              </a:rPr>
              <a:t/>
            </a:r>
            <a:br>
              <a:rPr lang="ru-RU" sz="4000" smtClean="0">
                <a:latin typeface="Calibri" pitchFamily="34" charset="0"/>
              </a:rPr>
            </a:br>
            <a:endParaRPr lang="ru-RU" sz="4000" smtClean="0">
              <a:latin typeface="Calibri" pitchFamily="34" charset="0"/>
            </a:endParaRPr>
          </a:p>
        </p:txBody>
      </p:sp>
      <p:sp>
        <p:nvSpPr>
          <p:cNvPr id="29698" name="AutoShape 9"/>
          <p:cNvSpPr>
            <a:spLocks noChangeArrowheads="1"/>
          </p:cNvSpPr>
          <p:nvPr/>
        </p:nvSpPr>
        <p:spPr bwMode="auto">
          <a:xfrm>
            <a:off x="1763713" y="2205038"/>
            <a:ext cx="6192837" cy="792162"/>
          </a:xfrm>
          <a:prstGeom prst="flowChartTerminator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СПК «ТАБУНЩИКОВСКИЙ»</a:t>
            </a:r>
          </a:p>
        </p:txBody>
      </p:sp>
      <p:sp>
        <p:nvSpPr>
          <p:cNvPr id="29699" name="AutoShape 10"/>
          <p:cNvSpPr>
            <a:spLocks noChangeArrowheads="1"/>
          </p:cNvSpPr>
          <p:nvPr/>
        </p:nvSpPr>
        <p:spPr bwMode="auto">
          <a:xfrm>
            <a:off x="1763713" y="3573463"/>
            <a:ext cx="6192837" cy="792162"/>
          </a:xfrm>
          <a:prstGeom prst="flowChartTerminator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ГОРНЕНСКИЙ ПСИХОНЕВРОЛОГИЧЕСКИЙ </a:t>
            </a:r>
          </a:p>
          <a:p>
            <a:pPr algn="ctr"/>
            <a:r>
              <a:rPr lang="ru-RU">
                <a:latin typeface="Times New Roman" pitchFamily="18" charset="0"/>
              </a:rPr>
              <a:t>ИНТЕРНАТ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37768" y="40348"/>
            <a:ext cx="4264531" cy="11478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>
                <a:solidFill>
                  <a:srgbClr val="0000FF"/>
                </a:solidFill>
                <a:latin typeface="Arial" charset="0"/>
              </a:rPr>
              <a:t>РАСХОДЫ</a:t>
            </a:r>
            <a:endParaRPr lang="ru-RU" sz="6000" b="1" i="1">
              <a:solidFill>
                <a:schemeClr val="tx1"/>
              </a:solidFill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 rot="10800000" flipV="1">
            <a:off x="284163" y="-1588"/>
            <a:ext cx="3605212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Приоритет бюджетной политики в сфере расходов – инвестиции в человеческий капитал, предоставление качественных и конкурентных муниципальных услуг на основе целей и задач, определенных указами Президента Российской Федерации и Стратегией социально-экономического развития Табунщиковского сельского поселения Красносулинского района на период до 2020 года.</a:t>
            </a:r>
          </a:p>
          <a:p>
            <a:endParaRPr lang="ru-RU" sz="2000" b="1" i="1">
              <a:solidFill>
                <a:srgbClr val="FFFFFF"/>
              </a:solidFill>
              <a:latin typeface="Calibri" pitchFamily="34" charset="0"/>
            </a:endParaRPr>
          </a:p>
          <a:p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38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</a:rPr>
              <a:t>Расходы бюджета Табунщиковского сельского поселения,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формируемые в рамках муниципальных программ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Табунщиковского сельского поселения, и непрограммные расходы</a:t>
            </a:r>
            <a:br>
              <a:rPr lang="ru-RU" sz="2000" b="1" smtClean="0">
                <a:latin typeface="Times New Roman" pitchFamily="18" charset="0"/>
              </a:rPr>
            </a:br>
            <a:endParaRPr lang="ru-RU" sz="2000" b="1" smtClean="0">
              <a:latin typeface="Times New Roman" pitchFamily="18" charset="0"/>
            </a:endParaRPr>
          </a:p>
        </p:txBody>
      </p:sp>
      <p:sp>
        <p:nvSpPr>
          <p:cNvPr id="31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Rectangle 3"/>
          <p:cNvSpPr>
            <a:spLocks noChangeArrowheads="1"/>
          </p:cNvSpPr>
          <p:nvPr/>
        </p:nvSpPr>
        <p:spPr bwMode="auto">
          <a:xfrm>
            <a:off x="0" y="529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6" name="Rectangle 9"/>
          <p:cNvSpPr>
            <a:spLocks noChangeArrowheads="1"/>
          </p:cNvSpPr>
          <p:nvPr/>
        </p:nvSpPr>
        <p:spPr bwMode="auto">
          <a:xfrm>
            <a:off x="-19050" y="1147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52" name="Object 8"/>
          <p:cNvGraphicFramePr>
            <a:graphicFrameLocks/>
          </p:cNvGraphicFramePr>
          <p:nvPr/>
        </p:nvGraphicFramePr>
        <p:xfrm>
          <a:off x="657225" y="1274763"/>
          <a:ext cx="7985125" cy="4649787"/>
        </p:xfrm>
        <a:graphic>
          <a:graphicData uri="http://schemas.openxmlformats.org/presentationml/2006/ole">
            <p:oleObj spid="_x0000_s31752" name="Диаграмма" r:id="rId3" imgW="7981823" imgH="4648256" progId="Excel.Chart.8">
              <p:embed/>
            </p:oleObj>
          </a:graphicData>
        </a:graphic>
      </p:graphicFrame>
      <p:sp>
        <p:nvSpPr>
          <p:cNvPr id="31757" name="Rectangle 10"/>
          <p:cNvSpPr>
            <a:spLocks noChangeArrowheads="1"/>
          </p:cNvSpPr>
          <p:nvPr/>
        </p:nvSpPr>
        <p:spPr bwMode="auto">
          <a:xfrm>
            <a:off x="-19050" y="571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7" name="Rectangle 3"/>
          <p:cNvSpPr>
            <a:spLocks noChangeArrowheads="1"/>
          </p:cNvSpPr>
          <p:nvPr/>
        </p:nvSpPr>
        <p:spPr bwMode="auto">
          <a:xfrm>
            <a:off x="0" y="556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5" name="Object 7"/>
          <p:cNvGraphicFramePr>
            <a:graphicFrameLocks/>
          </p:cNvGraphicFramePr>
          <p:nvPr/>
        </p:nvGraphicFramePr>
        <p:xfrm>
          <a:off x="179388" y="188913"/>
          <a:ext cx="8680450" cy="5473700"/>
        </p:xfrm>
        <a:graphic>
          <a:graphicData uri="http://schemas.openxmlformats.org/presentationml/2006/ole">
            <p:oleObj spid="_x0000_s32775" name="Диаграмма" r:id="rId3" imgW="8839216" imgH="5705586" progId="Excel.Chart.8">
              <p:embed/>
            </p:oleObj>
          </a:graphicData>
        </a:graphic>
      </p:graphicFrame>
      <p:sp>
        <p:nvSpPr>
          <p:cNvPr id="32779" name="Rectangle 9"/>
          <p:cNvSpPr>
            <a:spLocks noChangeArrowheads="1"/>
          </p:cNvSpPr>
          <p:nvPr/>
        </p:nvSpPr>
        <p:spPr bwMode="auto">
          <a:xfrm>
            <a:off x="0" y="631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059113" y="0"/>
            <a:ext cx="6084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культуру </a:t>
            </a:r>
            <a:endParaRPr lang="ru-RU" sz="3200" dirty="0">
              <a:solidFill>
                <a:srgbClr val="2EA46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7143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0"/>
            <a:ext cx="2928938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Rectangle 11"/>
          <p:cNvSpPr>
            <a:spLocks noChangeArrowheads="1"/>
          </p:cNvSpPr>
          <p:nvPr/>
        </p:nvSpPr>
        <p:spPr bwMode="auto">
          <a:xfrm>
            <a:off x="0" y="328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8" name="Object 10"/>
          <p:cNvGraphicFramePr>
            <a:graphicFrameLocks/>
          </p:cNvGraphicFramePr>
          <p:nvPr/>
        </p:nvGraphicFramePr>
        <p:xfrm>
          <a:off x="684213" y="2349500"/>
          <a:ext cx="6624637" cy="4319588"/>
        </p:xfrm>
        <a:graphic>
          <a:graphicData uri="http://schemas.openxmlformats.org/presentationml/2006/ole">
            <p:oleObj spid="_x0000_s2058" name="Диаграмма" r:id="rId6" imgW="8839216" imgH="5915055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059113" y="0"/>
            <a:ext cx="608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A53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>
              <a:solidFill>
                <a:srgbClr val="6A53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3076" name="Прямоугольник 1"/>
          <p:cNvGrpSpPr>
            <a:grpSpLocks/>
          </p:cNvGrpSpPr>
          <p:nvPr/>
        </p:nvGrpSpPr>
        <p:grpSpPr bwMode="auto">
          <a:xfrm>
            <a:off x="6156325" y="1125538"/>
            <a:ext cx="2987675" cy="4824412"/>
            <a:chOff x="1298" y="319"/>
            <a:chExt cx="3475" cy="837"/>
          </a:xfrm>
        </p:grpSpPr>
        <p:pic>
          <p:nvPicPr>
            <p:cNvPr id="3079" name="Прямоугольник 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8" y="319"/>
              <a:ext cx="3475" cy="83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80" name="Text Box 5"/>
            <p:cNvSpPr txBox="1">
              <a:spLocks noChangeArrowheads="1"/>
            </p:cNvSpPr>
            <p:nvPr/>
          </p:nvSpPr>
          <p:spPr bwMode="auto">
            <a:xfrm>
              <a:off x="1338" y="346"/>
              <a:ext cx="3402" cy="75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 i="1">
                  <a:solidFill>
                    <a:srgbClr val="CC0000"/>
                  </a:solidFill>
                  <a:latin typeface="Constantia" pitchFamily="18" charset="0"/>
                </a:rPr>
                <a:t>Пенсионное обеспечение:</a:t>
              </a:r>
            </a:p>
            <a:p>
              <a:pPr algn="ctr"/>
              <a:r>
                <a:rPr lang="ru-RU" sz="2000" b="1" i="1">
                  <a:solidFill>
                    <a:srgbClr val="CC0000"/>
                  </a:solidFill>
                  <a:latin typeface="Constantia" pitchFamily="18" charset="0"/>
                </a:rPr>
                <a:t>*</a:t>
              </a:r>
              <a:r>
                <a:rPr lang="ru-RU" sz="1400" b="1" i="1">
                  <a:solidFill>
                    <a:srgbClr val="CC0000"/>
                  </a:solidFill>
                  <a:latin typeface="Constantia" pitchFamily="18" charset="0"/>
                </a:rPr>
                <a:t>выплата доплат к пенсии за выслугу лет муниципальным служащим.</a:t>
              </a:r>
            </a:p>
            <a:p>
              <a:endParaRPr lang="ru-RU" sz="1400" b="1" i="1">
                <a:solidFill>
                  <a:srgbClr val="CC66FF"/>
                </a:solidFill>
                <a:latin typeface="Constantia" pitchFamily="18" charset="0"/>
              </a:endParaRPr>
            </a:p>
            <a:p>
              <a:pPr algn="ctr"/>
              <a:endParaRPr lang="ru-RU" sz="1400" b="1" i="1">
                <a:solidFill>
                  <a:srgbClr val="FF00FF"/>
                </a:solidFill>
                <a:latin typeface="Constantia" pitchFamily="18" charset="0"/>
              </a:endParaRPr>
            </a:p>
          </p:txBody>
        </p:sp>
      </p:grp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0" y="1773238"/>
          <a:ext cx="6108700" cy="4535487"/>
        </p:xfrm>
        <a:graphic>
          <a:graphicData uri="http://schemas.openxmlformats.org/presentationml/2006/ole">
            <p:oleObj spid="_x0000_s3074" name="Диаграмма" r:id="rId5" imgW="8239014" imgH="6124523" progId="MSGraph.Chart.8">
              <p:embed followColorScheme="full"/>
            </p:oleObj>
          </a:graphicData>
        </a:graphic>
      </p:graphicFrame>
      <p:pic>
        <p:nvPicPr>
          <p:cNvPr id="7" name="Рисунок 6" descr="деньги 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2" y="7135"/>
            <a:ext cx="2976308" cy="175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Рисунок 2" descr="жкх 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476250"/>
            <a:ext cx="2447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Что такое «Бюджет для граждан?»</a:t>
            </a:r>
          </a:p>
        </p:txBody>
      </p:sp>
      <p:pic>
        <p:nvPicPr>
          <p:cNvPr id="5122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</p:spPr>
      </p:pic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42875" y="1500188"/>
            <a:ext cx="8821738" cy="4824412"/>
          </a:xfrm>
        </p:spPr>
        <p:txBody>
          <a:bodyPr>
            <a:normAutofit/>
          </a:bodyPr>
          <a:lstStyle/>
          <a:p>
            <a:pPr algn="r" eaLnBrk="1" hangingPunct="1">
              <a:buFont typeface="Wingdings 2" pitchFamily="18" charset="2"/>
              <a:buNone/>
              <a:defRPr/>
            </a:pPr>
            <a:endParaRPr lang="ru-RU" sz="2400" b="1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«</a:t>
            </a:r>
            <a:r>
              <a:rPr lang="ru-RU"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Бюджет для граждан» </a:t>
            </a:r>
            <a: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познакомит вас с положениями основного финансового документа Табунщиковского сельского поселения</a:t>
            </a:r>
            <a: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Красносулинского района – бюджета поселения, а именно: проекта бюджета поселения на предстоящий 201</a:t>
            </a:r>
            <a: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год и на плановый период 201</a:t>
            </a:r>
            <a: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и 20</a:t>
            </a:r>
            <a: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ru-RU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годов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i="1" smtClean="0">
                <a:solidFill>
                  <a:schemeClr val="folHlink"/>
                </a:solidFill>
                <a:latin typeface="Calibri" pitchFamily="34" charset="0"/>
              </a:rPr>
              <a:t>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</a:t>
            </a:r>
            <a:r>
              <a:rPr lang="ru-RU" sz="1800" i="1" smtClean="0">
                <a:solidFill>
                  <a:schemeClr val="folHlink"/>
                </a:solidFill>
              </a:rPr>
              <a:t>поселения</a:t>
            </a:r>
            <a:r>
              <a:rPr lang="ru-RU" sz="1800" i="1" smtClean="0">
                <a:solidFill>
                  <a:schemeClr val="folHlink"/>
                </a:solidFill>
                <a:latin typeface="Calibri" pitchFamily="34" charset="0"/>
              </a:rPr>
              <a:t> затрагивает интересы каждого жителям поселения.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smtClean="0">
                <a:latin typeface="Calibri" pitchFamily="34" charset="0"/>
              </a:rPr>
              <a:t> </a:t>
            </a:r>
            <a:endParaRPr lang="ru-RU" sz="1800" smtClean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987675" y="4437063"/>
            <a:ext cx="5937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>
              <a:defRPr/>
            </a:pPr>
            <a:r>
              <a:rPr lang="ru-RU" sz="2000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sz="2000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Ростовской области</a:t>
            </a:r>
            <a:r>
              <a:rPr lang="ru-RU" sz="2000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000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Красносулинском районе</a:t>
            </a:r>
            <a:r>
              <a:rPr lang="ru-RU" sz="2000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нашем поселенеии</a:t>
            </a:r>
            <a:r>
              <a:rPr lang="ru-RU" sz="2000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.</a:t>
            </a:r>
          </a:p>
        </p:txBody>
      </p:sp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" y="332656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62" name="Group 10"/>
          <p:cNvGraphicFramePr>
            <a:graphicFrameLocks noGrp="1"/>
          </p:cNvGraphicFramePr>
          <p:nvPr/>
        </p:nvGraphicFramePr>
        <p:xfrm>
          <a:off x="1763713" y="404813"/>
          <a:ext cx="5561012" cy="441325"/>
        </p:xfrm>
        <a:graphic>
          <a:graphicData uri="http://schemas.openxmlformats.org/drawingml/2006/table">
            <a:tbl>
              <a:tblPr/>
              <a:tblGrid>
                <a:gridCol w="5561012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Segoe UI" pitchFamily="34" charset="0"/>
                          <a:cs typeface="Times New Roman" pitchFamily="18" charset="0"/>
                        </a:rPr>
                        <a:t>ЧТО ТАКОЕ ПРОГРАММНЫЙ БЮДЖЕТ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39" name="Rectangle 11"/>
          <p:cNvSpPr>
            <a:spLocks noChangeArrowheads="1"/>
          </p:cNvSpPr>
          <p:nvPr/>
        </p:nvSpPr>
        <p:spPr bwMode="auto">
          <a:xfrm>
            <a:off x="1792288" y="1878013"/>
            <a:ext cx="1841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/>
              <a:t/>
            </a:r>
            <a:br>
              <a:rPr lang="ru-RU" sz="800"/>
            </a:br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</p:txBody>
      </p:sp>
      <p:graphicFrame>
        <p:nvGraphicFramePr>
          <p:cNvPr id="49179" name="Group 27"/>
          <p:cNvGraphicFramePr>
            <a:graphicFrameLocks noGrp="1"/>
          </p:cNvGraphicFramePr>
          <p:nvPr/>
        </p:nvGraphicFramePr>
        <p:xfrm>
          <a:off x="1403350" y="1268413"/>
          <a:ext cx="6697663" cy="2633662"/>
        </p:xfrm>
        <a:graphic>
          <a:graphicData uri="http://schemas.openxmlformats.org/drawingml/2006/table">
            <a:tbl>
              <a:tblPr/>
              <a:tblGrid>
                <a:gridCol w="6697663"/>
              </a:tblGrid>
              <a:tr h="2633663">
                <a:tc>
                  <a:txBody>
                    <a:bodyPr/>
                    <a:lstStyle/>
                    <a:p>
                      <a:pPr marL="0" marR="0" lvl="0" indent="3683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cs typeface="Times New Roman" pitchFamily="18" charset="0"/>
                        </a:rPr>
                        <a:t>Программный бюджет 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органа местного самоуправления.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3683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cs typeface="Times New Roman" pitchFamily="18" charset="0"/>
                        </a:rPr>
                        <a:t>Программное бюджетирование представляет собой методологию планирования, исполнения и контроля за исполнением бюджета района, обеспечивающую взаимосвязь процесса распределения муниципальных расходов с результатами от реализации программ, разрабатываемых на основе стратегических целей, с учетом приоритетов муниципальной политики, общественной значимости ожидаемых и конечных результатов использования бюджетных средств.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42" name="Rectangle 22"/>
          <p:cNvSpPr>
            <a:spLocks noChangeArrowheads="1"/>
          </p:cNvSpPr>
          <p:nvPr/>
        </p:nvSpPr>
        <p:spPr bwMode="auto">
          <a:xfrm>
            <a:off x="1792288" y="528478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/>
              <a:t/>
            </a:r>
            <a:br>
              <a:rPr lang="ru-RU" sz="800"/>
            </a:br>
            <a:endParaRPr lang="ru-RU">
              <a:latin typeface="Calibri" pitchFamily="34" charset="0"/>
            </a:endParaRPr>
          </a:p>
        </p:txBody>
      </p:sp>
      <p:sp>
        <p:nvSpPr>
          <p:cNvPr id="39943" name="Oval 24"/>
          <p:cNvSpPr>
            <a:spLocks noChangeArrowheads="1"/>
          </p:cNvSpPr>
          <p:nvPr/>
        </p:nvSpPr>
        <p:spPr bwMode="auto">
          <a:xfrm>
            <a:off x="1187450" y="4076700"/>
            <a:ext cx="2160588" cy="15128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Times New Roman" pitchFamily="18" charset="0"/>
              </a:rPr>
              <a:t>Осуществление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бюджетных расходов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посредствам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финансирования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муниципальных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программ</a:t>
            </a:r>
          </a:p>
        </p:txBody>
      </p:sp>
      <p:sp>
        <p:nvSpPr>
          <p:cNvPr id="39944" name="Oval 25"/>
          <p:cNvSpPr>
            <a:spLocks noChangeArrowheads="1"/>
          </p:cNvSpPr>
          <p:nvPr/>
        </p:nvSpPr>
        <p:spPr bwMode="auto">
          <a:xfrm>
            <a:off x="3492500" y="4076700"/>
            <a:ext cx="2087563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>
              <a:latin typeface="Times New Roman" pitchFamily="18" charset="0"/>
            </a:endParaRPr>
          </a:p>
          <a:p>
            <a:pPr algn="ctr"/>
            <a:r>
              <a:rPr lang="ru-RU" sz="1400">
                <a:latin typeface="Times New Roman" pitchFamily="18" charset="0"/>
              </a:rPr>
              <a:t>Взаимосвязь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бюджетных расходов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с результатами</a:t>
            </a:r>
          </a:p>
          <a:p>
            <a:pPr algn="ctr"/>
            <a:r>
              <a:rPr lang="ru-RU" sz="1400">
                <a:latin typeface="Times New Roman" pitchFamily="18" charset="0"/>
              </a:rPr>
              <a:t> реализации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муниципальных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программ</a:t>
            </a:r>
            <a:br>
              <a:rPr lang="ru-RU" sz="1400">
                <a:latin typeface="Times New Roman" pitchFamily="18" charset="0"/>
              </a:rPr>
            </a:br>
            <a:endParaRPr lang="ru-RU" sz="1400">
              <a:latin typeface="Times New Roman" pitchFamily="18" charset="0"/>
            </a:endParaRPr>
          </a:p>
        </p:txBody>
      </p:sp>
      <p:sp>
        <p:nvSpPr>
          <p:cNvPr id="39945" name="Oval 26"/>
          <p:cNvSpPr>
            <a:spLocks noChangeArrowheads="1"/>
          </p:cNvSpPr>
          <p:nvPr/>
        </p:nvSpPr>
        <p:spPr bwMode="auto">
          <a:xfrm>
            <a:off x="5724525" y="4005263"/>
            <a:ext cx="2303463" cy="1582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Times New Roman" pitchFamily="18" charset="0"/>
              </a:rPr>
              <a:t>Повышение качества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бюджетного планирования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и исполнения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бюджета поселения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176213" y="260350"/>
            <a:ext cx="8856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1903B9"/>
                </a:solidFill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 бюджета поселения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547813" y="1412875"/>
          <a:ext cx="6096000" cy="4067175"/>
        </p:xfrm>
        <a:graphic>
          <a:graphicData uri="http://schemas.openxmlformats.org/presentationml/2006/ole">
            <p:oleObj spid="_x0000_s50180" name="Диаграмма" r:id="rId3" imgW="6095936" imgH="406708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1"/>
          <p:cNvSpPr>
            <a:spLocks noChangeArrowheads="1"/>
          </p:cNvSpPr>
          <p:nvPr/>
        </p:nvSpPr>
        <p:spPr bwMode="auto">
          <a:xfrm>
            <a:off x="6011863" y="2636838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2" name="AutoShape 20"/>
          <p:cNvSpPr>
            <a:spLocks noChangeArrowheads="1"/>
          </p:cNvSpPr>
          <p:nvPr/>
        </p:nvSpPr>
        <p:spPr bwMode="auto">
          <a:xfrm>
            <a:off x="3348038" y="21336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AutoShape 19"/>
          <p:cNvSpPr>
            <a:spLocks noChangeArrowheads="1"/>
          </p:cNvSpPr>
          <p:nvPr/>
        </p:nvSpPr>
        <p:spPr bwMode="auto">
          <a:xfrm>
            <a:off x="755650" y="32131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903B9"/>
                </a:solidFill>
                <a:latin typeface="Times New Roman" pitchFamily="18" charset="0"/>
                <a:cs typeface="Times New Roman" pitchFamily="18" charset="0"/>
              </a:rPr>
              <a:t>Расходы бюджета Табунщиковского сельского поселения Красносулинского района, формируемые в рамках муниципальной программы </a:t>
            </a:r>
            <a:r>
              <a:rPr lang="ru-RU" b="1">
                <a:solidFill>
                  <a:srgbClr val="1903B9"/>
                </a:solidFill>
              </a:rPr>
              <a:t>«Управление муниципальными финансами»</a:t>
            </a:r>
          </a:p>
        </p:txBody>
      </p:sp>
      <p:sp>
        <p:nvSpPr>
          <p:cNvPr id="51205" name="TextBox 25"/>
          <p:cNvSpPr txBox="1">
            <a:spLocks noChangeArrowheads="1"/>
          </p:cNvSpPr>
          <p:nvPr/>
        </p:nvSpPr>
        <p:spPr bwMode="auto">
          <a:xfrm>
            <a:off x="6588125" y="2997200"/>
            <a:ext cx="13684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b="1"/>
              <a:t>3197,1</a:t>
            </a:r>
            <a:r>
              <a:rPr lang="ru-RU"/>
              <a:t> </a:t>
            </a:r>
          </a:p>
        </p:txBody>
      </p:sp>
      <p:sp>
        <p:nvSpPr>
          <p:cNvPr id="51206" name="TextBox 26"/>
          <p:cNvSpPr txBox="1">
            <a:spLocks noChangeArrowheads="1"/>
          </p:cNvSpPr>
          <p:nvPr/>
        </p:nvSpPr>
        <p:spPr bwMode="auto">
          <a:xfrm>
            <a:off x="3851275" y="2349500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51207" name="TextBox 27"/>
          <p:cNvSpPr txBox="1">
            <a:spLocks noChangeArrowheads="1"/>
          </p:cNvSpPr>
          <p:nvPr/>
        </p:nvSpPr>
        <p:spPr bwMode="auto">
          <a:xfrm>
            <a:off x="1258888" y="3500438"/>
            <a:ext cx="13684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pPr algn="ctr"/>
            <a:r>
              <a:rPr lang="ru-RU" b="1"/>
              <a:t>3799,7</a:t>
            </a:r>
            <a:r>
              <a:rPr lang="ru-RU"/>
              <a:t> </a:t>
            </a:r>
          </a:p>
        </p:txBody>
      </p:sp>
      <p:sp>
        <p:nvSpPr>
          <p:cNvPr id="51208" name="Rectangle 17"/>
          <p:cNvSpPr>
            <a:spLocks noChangeArrowheads="1"/>
          </p:cNvSpPr>
          <p:nvPr/>
        </p:nvSpPr>
        <p:spPr bwMode="auto">
          <a:xfrm>
            <a:off x="971550" y="1196975"/>
            <a:ext cx="7632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accent1"/>
                </a:solidFill>
              </a:rPr>
              <a:t>В рамках муниципальной</a:t>
            </a:r>
            <a:r>
              <a:rPr lang="ru-RU" sz="1600">
                <a:solidFill>
                  <a:schemeClr val="accent1"/>
                </a:solidFill>
              </a:rPr>
              <a:t> </a:t>
            </a:r>
            <a:r>
              <a:rPr lang="ru-RU" sz="1600" b="1">
                <a:solidFill>
                  <a:schemeClr val="accent1"/>
                </a:solidFill>
              </a:rPr>
              <a:t>программы «Управление муниципальными финансами»</a:t>
            </a:r>
          </a:p>
          <a:p>
            <a:pPr algn="ctr"/>
            <a:r>
              <a:rPr lang="ru-RU" sz="1600" b="1">
                <a:solidFill>
                  <a:schemeClr val="accent1"/>
                </a:solidFill>
              </a:rPr>
              <a:t>реализуются мероприятия по обеспечению деятельности Администрации Табунщиковского сельского поселения</a:t>
            </a:r>
            <a:r>
              <a:rPr lang="ru-RU" sz="16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1209" name="TextBox 26"/>
          <p:cNvSpPr txBox="1">
            <a:spLocks noChangeArrowheads="1"/>
          </p:cNvSpPr>
          <p:nvPr/>
        </p:nvSpPr>
        <p:spPr bwMode="auto">
          <a:xfrm>
            <a:off x="3851275" y="2708275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/>
          </a:p>
          <a:p>
            <a:pPr algn="ctr"/>
            <a:r>
              <a:rPr lang="ru-RU" b="1"/>
              <a:t>3 085,7</a:t>
            </a:r>
            <a:r>
              <a:rPr lang="ru-RU"/>
              <a:t> </a:t>
            </a:r>
          </a:p>
        </p:txBody>
      </p:sp>
      <p:sp>
        <p:nvSpPr>
          <p:cNvPr id="51210" name="Text Box 22"/>
          <p:cNvSpPr txBox="1">
            <a:spLocks noChangeArrowheads="1"/>
          </p:cNvSpPr>
          <p:nvPr/>
        </p:nvSpPr>
        <p:spPr bwMode="auto">
          <a:xfrm>
            <a:off x="7380288" y="2276475"/>
            <a:ext cx="1150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Тыс. рублей</a:t>
            </a:r>
          </a:p>
        </p:txBody>
      </p:sp>
      <p:pic>
        <p:nvPicPr>
          <p:cNvPr id="7" name="Рисунок 6" descr="plan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23" y="4085781"/>
            <a:ext cx="3012352" cy="2142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12" name="Rectangle 25"/>
          <p:cNvSpPr>
            <a:spLocks noChangeArrowheads="1"/>
          </p:cNvSpPr>
          <p:nvPr/>
        </p:nvSpPr>
        <p:spPr bwMode="auto">
          <a:xfrm>
            <a:off x="971550" y="4491038"/>
            <a:ext cx="417671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Ожидаемые         результаты        </a:t>
            </a:r>
            <a:br>
              <a:rPr lang="ru-RU" sz="1400" i="1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реализации муниципальной программы     </a:t>
            </a:r>
          </a:p>
          <a:p>
            <a:pPr algn="ctr"/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1. Создание стабильных финансовых условий для повышения уровня и качества жизни населения Табунщиковского сельского  поселения.</a:t>
            </a:r>
          </a:p>
          <a:p>
            <a:pPr algn="ctr"/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2. Сбалансированность бюджета поселения и отсутствие просроченной кредиторской задолженности бюджета поселения.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2"/>
          <p:cNvSpPr>
            <a:spLocks noChangeArrowheads="1"/>
          </p:cNvSpPr>
          <p:nvPr/>
        </p:nvSpPr>
        <p:spPr bwMode="auto">
          <a:xfrm>
            <a:off x="6011863" y="2636838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3348038" y="25654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AutoShape 4"/>
          <p:cNvSpPr>
            <a:spLocks noChangeArrowheads="1"/>
          </p:cNvSpPr>
          <p:nvPr/>
        </p:nvSpPr>
        <p:spPr bwMode="auto">
          <a:xfrm>
            <a:off x="755650" y="32131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1903B9"/>
                </a:solidFill>
                <a:latin typeface="Times New Roman" pitchFamily="18" charset="0"/>
                <a:cs typeface="Times New Roman" pitchFamily="18" charset="0"/>
              </a:rPr>
              <a:t>Расходы бюджета Табунщиковского сельского поселения Красносулинского района, формируемые в рамках муниципальной программы </a:t>
            </a:r>
            <a:r>
              <a:rPr lang="ru-RU" sz="1400" b="1">
                <a:solidFill>
                  <a:srgbClr val="1903B9"/>
                </a:solidFill>
                <a:latin typeface="Times New Roman" pitchFamily="18" charset="0"/>
              </a:rPr>
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</a:r>
          </a:p>
        </p:txBody>
      </p:sp>
      <p:sp>
        <p:nvSpPr>
          <p:cNvPr id="52229" name="TextBox 25"/>
          <p:cNvSpPr txBox="1">
            <a:spLocks noChangeArrowheads="1"/>
          </p:cNvSpPr>
          <p:nvPr/>
        </p:nvSpPr>
        <p:spPr bwMode="auto">
          <a:xfrm>
            <a:off x="6588125" y="2997200"/>
            <a:ext cx="13684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b="1"/>
              <a:t>0</a:t>
            </a:r>
            <a:r>
              <a:rPr lang="ru-RU"/>
              <a:t> </a:t>
            </a:r>
          </a:p>
        </p:txBody>
      </p:sp>
      <p:sp>
        <p:nvSpPr>
          <p:cNvPr id="52230" name="TextBox 26"/>
          <p:cNvSpPr txBox="1">
            <a:spLocks noChangeArrowheads="1"/>
          </p:cNvSpPr>
          <p:nvPr/>
        </p:nvSpPr>
        <p:spPr bwMode="auto">
          <a:xfrm>
            <a:off x="3851275" y="285273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52231" name="TextBox 27"/>
          <p:cNvSpPr txBox="1">
            <a:spLocks noChangeArrowheads="1"/>
          </p:cNvSpPr>
          <p:nvPr/>
        </p:nvSpPr>
        <p:spPr bwMode="auto">
          <a:xfrm>
            <a:off x="1258888" y="3500438"/>
            <a:ext cx="13684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pPr algn="ctr"/>
            <a:r>
              <a:rPr lang="ru-RU" b="1"/>
              <a:t>50</a:t>
            </a:r>
            <a:r>
              <a:rPr lang="ru-RU"/>
              <a:t> </a:t>
            </a: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684213" y="1196975"/>
            <a:ext cx="79200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9900"/>
                </a:solidFill>
              </a:rPr>
              <a:t>В рамках муниципальной</a:t>
            </a:r>
            <a:r>
              <a:rPr lang="ru-RU" sz="1600">
                <a:solidFill>
                  <a:srgbClr val="009900"/>
                </a:solidFill>
              </a:rPr>
              <a:t> </a:t>
            </a:r>
            <a:r>
              <a:rPr lang="ru-RU" sz="1600" b="1">
                <a:solidFill>
                  <a:srgbClr val="009900"/>
                </a:solidFill>
              </a:rPr>
              <a:t>программы реализуются мероприятия </a:t>
            </a:r>
          </a:p>
          <a:p>
            <a:pPr algn="ctr"/>
            <a:r>
              <a:rPr lang="ru-RU" sz="1600" b="1">
                <a:solidFill>
                  <a:srgbClr val="009900"/>
                </a:solidFill>
              </a:rPr>
              <a:t>- </a:t>
            </a:r>
            <a:r>
              <a:rPr lang="ru-RU" sz="1400">
                <a:solidFill>
                  <a:srgbClr val="009900"/>
                </a:solidFill>
              </a:rPr>
              <a:t>по повышению уровня пожарной безопасности населения и территории поселения </a:t>
            </a:r>
          </a:p>
          <a:p>
            <a:pPr algn="ctr"/>
            <a:r>
              <a:rPr lang="ru-RU" sz="1400">
                <a:solidFill>
                  <a:srgbClr val="009900"/>
                </a:solidFill>
              </a:rPr>
              <a:t>- по предупреждению происшествий на водных объектах </a:t>
            </a:r>
          </a:p>
          <a:p>
            <a:pPr algn="ctr"/>
            <a:r>
              <a:rPr lang="ru-RU" sz="1400">
                <a:solidFill>
                  <a:srgbClr val="009900"/>
                </a:solidFill>
              </a:rPr>
              <a:t>- по повышению уровня антитеррористической защищенности населения и информационно-пропагандистское противодействие экстремизму на территории поселения </a:t>
            </a:r>
          </a:p>
        </p:txBody>
      </p:sp>
      <p:sp>
        <p:nvSpPr>
          <p:cNvPr id="52233" name="TextBox 26"/>
          <p:cNvSpPr txBox="1">
            <a:spLocks noChangeArrowheads="1"/>
          </p:cNvSpPr>
          <p:nvPr/>
        </p:nvSpPr>
        <p:spPr bwMode="auto">
          <a:xfrm>
            <a:off x="3924300" y="2924175"/>
            <a:ext cx="1368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/>
              <a:t>5</a:t>
            </a:r>
          </a:p>
          <a:p>
            <a:pPr algn="ctr"/>
            <a:endParaRPr lang="ru-RU"/>
          </a:p>
        </p:txBody>
      </p:sp>
      <p:sp>
        <p:nvSpPr>
          <p:cNvPr id="52234" name="Text Box 11"/>
          <p:cNvSpPr txBox="1">
            <a:spLocks noChangeArrowheads="1"/>
          </p:cNvSpPr>
          <p:nvPr/>
        </p:nvSpPr>
        <p:spPr bwMode="auto">
          <a:xfrm>
            <a:off x="7380288" y="2276475"/>
            <a:ext cx="1150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Тыс. рублей</a:t>
            </a:r>
          </a:p>
        </p:txBody>
      </p:sp>
      <p:sp>
        <p:nvSpPr>
          <p:cNvPr id="52235" name="Rectangle 13"/>
          <p:cNvSpPr>
            <a:spLocks noChangeArrowheads="1"/>
          </p:cNvSpPr>
          <p:nvPr/>
        </p:nvSpPr>
        <p:spPr bwMode="auto">
          <a:xfrm>
            <a:off x="971550" y="4810125"/>
            <a:ext cx="41767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Ожидаемые         результаты        </a:t>
            </a:r>
            <a:br>
              <a:rPr lang="ru-RU" sz="1400" i="1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реализации муниципальной программы     </a:t>
            </a:r>
          </a:p>
          <a:p>
            <a:pPr algn="just"/>
            <a:r>
              <a:rPr lang="ru-RU" altLang="zh-CN" sz="1400" i="1">
                <a:solidFill>
                  <a:srgbClr val="009900"/>
                </a:solidFill>
              </a:rPr>
              <a:t>снизить риски возникновения чрезвычайных ситуаций, пожаров,  несчастных случаев на воде, возникновения террористических угроз и смягчить возможные их последствия</a:t>
            </a:r>
            <a:endParaRPr lang="ru-RU" sz="1400" i="1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20" name="Рисунок 19" descr="16-03-17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63" y="4149725"/>
            <a:ext cx="3095625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2"/>
          <p:cNvSpPr>
            <a:spLocks noChangeArrowheads="1"/>
          </p:cNvSpPr>
          <p:nvPr/>
        </p:nvSpPr>
        <p:spPr bwMode="auto">
          <a:xfrm>
            <a:off x="6011863" y="2636838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0" name="AutoShape 3"/>
          <p:cNvSpPr>
            <a:spLocks noChangeArrowheads="1"/>
          </p:cNvSpPr>
          <p:nvPr/>
        </p:nvSpPr>
        <p:spPr bwMode="auto">
          <a:xfrm>
            <a:off x="3419475" y="27813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AutoShape 4"/>
          <p:cNvSpPr>
            <a:spLocks noChangeArrowheads="1"/>
          </p:cNvSpPr>
          <p:nvPr/>
        </p:nvSpPr>
        <p:spPr bwMode="auto">
          <a:xfrm>
            <a:off x="755650" y="32131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903B9"/>
                </a:solidFill>
                <a:latin typeface="Times New Roman" pitchFamily="18" charset="0"/>
                <a:cs typeface="Times New Roman" pitchFamily="18" charset="0"/>
              </a:rPr>
              <a:t>Расходы бюджета Табунщиковского сельского поселения Красносулинского района, формируемые в рамках муниципальной программы </a:t>
            </a:r>
            <a:r>
              <a:rPr lang="ru-RU" b="1"/>
              <a:t>«</a:t>
            </a:r>
            <a:r>
              <a:rPr lang="ru-RU" b="1">
                <a:solidFill>
                  <a:srgbClr val="1903B9"/>
                </a:solidFill>
              </a:rPr>
              <a:t>Муниципальная политика»</a:t>
            </a:r>
          </a:p>
        </p:txBody>
      </p:sp>
      <p:sp>
        <p:nvSpPr>
          <p:cNvPr id="53253" name="TextBox 25"/>
          <p:cNvSpPr txBox="1">
            <a:spLocks noChangeArrowheads="1"/>
          </p:cNvSpPr>
          <p:nvPr/>
        </p:nvSpPr>
        <p:spPr bwMode="auto">
          <a:xfrm>
            <a:off x="6588125" y="2997200"/>
            <a:ext cx="13684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b="1"/>
              <a:t>87,2</a:t>
            </a:r>
            <a:endParaRPr lang="ru-RU"/>
          </a:p>
        </p:txBody>
      </p:sp>
      <p:sp>
        <p:nvSpPr>
          <p:cNvPr id="53254" name="TextBox 26"/>
          <p:cNvSpPr txBox="1">
            <a:spLocks noChangeArrowheads="1"/>
          </p:cNvSpPr>
          <p:nvPr/>
        </p:nvSpPr>
        <p:spPr bwMode="auto">
          <a:xfrm>
            <a:off x="3924300" y="306863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53255" name="TextBox 27"/>
          <p:cNvSpPr txBox="1">
            <a:spLocks noChangeArrowheads="1"/>
          </p:cNvSpPr>
          <p:nvPr/>
        </p:nvSpPr>
        <p:spPr bwMode="auto">
          <a:xfrm>
            <a:off x="1258888" y="3500438"/>
            <a:ext cx="13684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pPr algn="ctr"/>
            <a:r>
              <a:rPr lang="ru-RU"/>
              <a:t>142,7</a:t>
            </a: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1042988" y="1125538"/>
            <a:ext cx="76327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accent1"/>
                </a:solidFill>
              </a:rPr>
              <a:t>В рамках муниципальной</a:t>
            </a:r>
            <a:r>
              <a:rPr lang="ru-RU" sz="1600">
                <a:solidFill>
                  <a:schemeClr val="accent1"/>
                </a:solidFill>
              </a:rPr>
              <a:t> </a:t>
            </a:r>
            <a:r>
              <a:rPr lang="ru-RU" sz="1600" b="1">
                <a:solidFill>
                  <a:schemeClr val="accent1"/>
                </a:solidFill>
              </a:rPr>
              <a:t>программы </a:t>
            </a:r>
            <a:r>
              <a:rPr lang="ru-RU" b="1">
                <a:solidFill>
                  <a:srgbClr val="009900"/>
                </a:solidFill>
              </a:rPr>
              <a:t>«Муниципальная политика</a:t>
            </a:r>
            <a:r>
              <a:rPr lang="ru-RU"/>
              <a:t> </a:t>
            </a:r>
            <a:r>
              <a:rPr lang="ru-RU" sz="1600" b="1">
                <a:solidFill>
                  <a:schemeClr val="accent1"/>
                </a:solidFill>
              </a:rPr>
              <a:t>»</a:t>
            </a:r>
          </a:p>
          <a:p>
            <a:pPr algn="ctr"/>
            <a:r>
              <a:rPr lang="ru-RU" sz="1600" b="1">
                <a:solidFill>
                  <a:schemeClr val="accent1"/>
                </a:solidFill>
              </a:rPr>
              <a:t>реализуются мероприятия </a:t>
            </a:r>
          </a:p>
          <a:p>
            <a:pPr algn="ctr">
              <a:buFontTx/>
              <a:buChar char="-"/>
            </a:pPr>
            <a:r>
              <a:rPr lang="ru-RU" sz="1400">
                <a:solidFill>
                  <a:srgbClr val="009900"/>
                </a:solidFill>
              </a:rPr>
              <a:t> Повышение квалификации муниципальных служащих;</a:t>
            </a:r>
          </a:p>
          <a:p>
            <a:pPr algn="ctr">
              <a:buFontTx/>
              <a:buChar char="-"/>
            </a:pPr>
            <a:r>
              <a:rPr lang="ru-RU" sz="1400">
                <a:solidFill>
                  <a:srgbClr val="009900"/>
                </a:solidFill>
              </a:rPr>
              <a:t>Официальная публикация нормативно-правовых актов Табунщиковского сельского поселения, проектов правовых актов и иных материалов  </a:t>
            </a:r>
          </a:p>
          <a:p>
            <a:pPr algn="ctr">
              <a:buFontTx/>
              <a:buChar char="-"/>
            </a:pPr>
            <a:r>
              <a:rPr lang="ru-RU" sz="1400">
                <a:solidFill>
                  <a:srgbClr val="009900"/>
                </a:solidFill>
              </a:rPr>
              <a:t>Социальная поддержка лиц, замещающих выборные муниципальные  должности, муниципальных служащих </a:t>
            </a:r>
          </a:p>
        </p:txBody>
      </p:sp>
      <p:sp>
        <p:nvSpPr>
          <p:cNvPr id="53257" name="TextBox 26"/>
          <p:cNvSpPr txBox="1">
            <a:spLocks noChangeArrowheads="1"/>
          </p:cNvSpPr>
          <p:nvPr/>
        </p:nvSpPr>
        <p:spPr bwMode="auto">
          <a:xfrm>
            <a:off x="3995738" y="342900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/>
          </a:p>
          <a:p>
            <a:pPr algn="ctr"/>
            <a:r>
              <a:rPr lang="ru-RU" b="1"/>
              <a:t>100,2</a:t>
            </a:r>
            <a:r>
              <a:rPr lang="ru-RU"/>
              <a:t> </a:t>
            </a:r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7993063" y="2565400"/>
            <a:ext cx="1150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Тыс. рублей</a:t>
            </a:r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971550" y="4478338"/>
            <a:ext cx="4176713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Ожидаемые         результаты        </a:t>
            </a:r>
            <a:br>
              <a:rPr lang="ru-RU" sz="1400" i="1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реализации муниципальной программы     </a:t>
            </a:r>
          </a:p>
          <a:p>
            <a:pPr algn="ctr"/>
            <a:r>
              <a:rPr lang="ru-RU" sz="1400" i="1"/>
              <a:t>- </a:t>
            </a:r>
            <a:r>
              <a:rPr lang="ru-RU" sz="1400" i="1">
                <a:solidFill>
                  <a:srgbClr val="009900"/>
                </a:solidFill>
              </a:rPr>
              <a:t>Повышение эффективности деятельности органов местного самоуправления;</a:t>
            </a:r>
          </a:p>
          <a:p>
            <a:pPr algn="ctr"/>
            <a:r>
              <a:rPr lang="ru-RU" sz="1400" i="1">
                <a:solidFill>
                  <a:srgbClr val="009900"/>
                </a:solidFill>
              </a:rPr>
              <a:t>- повышение уровня доверия населения к муниципальным служащим;</a:t>
            </a:r>
          </a:p>
          <a:p>
            <a:pPr algn="ctr"/>
            <a:r>
              <a:rPr lang="ru-RU" sz="1400" i="1">
                <a:solidFill>
                  <a:srgbClr val="009900"/>
                </a:solidFill>
              </a:rPr>
              <a:t>- повышение уровня профессиональной компетентности муниципальных служащих Табунщиковского сельского поселения</a:t>
            </a:r>
            <a:r>
              <a:rPr lang="ru-RU">
                <a:solidFill>
                  <a:srgbClr val="009900"/>
                </a:solidFill>
              </a:rPr>
              <a:t> </a:t>
            </a:r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.  </a:t>
            </a:r>
          </a:p>
        </p:txBody>
      </p:sp>
      <p:pic>
        <p:nvPicPr>
          <p:cNvPr id="53260" name="Рисунок 26" descr="i (1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221163"/>
            <a:ext cx="30956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/>
          <p:cNvSpPr>
            <a:spLocks noChangeArrowheads="1"/>
          </p:cNvSpPr>
          <p:nvPr/>
        </p:nvSpPr>
        <p:spPr bwMode="auto">
          <a:xfrm>
            <a:off x="6011863" y="25654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4" name="AutoShape 3"/>
          <p:cNvSpPr>
            <a:spLocks noChangeArrowheads="1"/>
          </p:cNvSpPr>
          <p:nvPr/>
        </p:nvSpPr>
        <p:spPr bwMode="auto">
          <a:xfrm>
            <a:off x="3419475" y="27813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5" name="AutoShape 4"/>
          <p:cNvSpPr>
            <a:spLocks noChangeArrowheads="1"/>
          </p:cNvSpPr>
          <p:nvPr/>
        </p:nvSpPr>
        <p:spPr bwMode="auto">
          <a:xfrm>
            <a:off x="755650" y="3068638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903B9"/>
                </a:solidFill>
                <a:latin typeface="Times New Roman" pitchFamily="18" charset="0"/>
                <a:cs typeface="Times New Roman" pitchFamily="18" charset="0"/>
              </a:rPr>
              <a:t>Расходы бюджета Табунщиковского сельского поселения Красносулинского района, формируемые в рамках муниципальной программы </a:t>
            </a:r>
            <a:r>
              <a:rPr lang="ru-RU" b="1">
                <a:solidFill>
                  <a:srgbClr val="1903B9"/>
                </a:solidFill>
              </a:rPr>
              <a:t>«Развитие транспортной системы»</a:t>
            </a:r>
            <a:r>
              <a:rPr lang="ru-RU">
                <a:solidFill>
                  <a:srgbClr val="1903B9"/>
                </a:solidFill>
              </a:rPr>
              <a:t> </a:t>
            </a:r>
          </a:p>
        </p:txBody>
      </p:sp>
      <p:sp>
        <p:nvSpPr>
          <p:cNvPr id="54277" name="TextBox 25"/>
          <p:cNvSpPr txBox="1">
            <a:spLocks noChangeArrowheads="1"/>
          </p:cNvSpPr>
          <p:nvPr/>
        </p:nvSpPr>
        <p:spPr bwMode="auto">
          <a:xfrm>
            <a:off x="6588125" y="2997200"/>
            <a:ext cx="13684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b="1"/>
              <a:t>0</a:t>
            </a:r>
            <a:r>
              <a:rPr lang="ru-RU"/>
              <a:t> </a:t>
            </a:r>
          </a:p>
        </p:txBody>
      </p:sp>
      <p:sp>
        <p:nvSpPr>
          <p:cNvPr id="54278" name="TextBox 26"/>
          <p:cNvSpPr txBox="1">
            <a:spLocks noChangeArrowheads="1"/>
          </p:cNvSpPr>
          <p:nvPr/>
        </p:nvSpPr>
        <p:spPr bwMode="auto">
          <a:xfrm>
            <a:off x="3924300" y="306863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sp>
        <p:nvSpPr>
          <p:cNvPr id="54279" name="TextBox 27"/>
          <p:cNvSpPr txBox="1">
            <a:spLocks noChangeArrowheads="1"/>
          </p:cNvSpPr>
          <p:nvPr/>
        </p:nvSpPr>
        <p:spPr bwMode="auto">
          <a:xfrm>
            <a:off x="1331913" y="342900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695,8</a:t>
            </a: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1042988" y="1341438"/>
            <a:ext cx="7632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accent1"/>
                </a:solidFill>
              </a:rPr>
              <a:t>В рамках муниципальной</a:t>
            </a:r>
            <a:r>
              <a:rPr lang="ru-RU" sz="1600">
                <a:solidFill>
                  <a:schemeClr val="accent1"/>
                </a:solidFill>
              </a:rPr>
              <a:t> </a:t>
            </a:r>
            <a:r>
              <a:rPr lang="ru-RU" sz="1600" b="1">
                <a:solidFill>
                  <a:schemeClr val="accent1"/>
                </a:solidFill>
              </a:rPr>
              <a:t>программы реализуются мероприятия </a:t>
            </a:r>
          </a:p>
          <a:p>
            <a:pPr algn="ctr">
              <a:buFontTx/>
              <a:buChar char="-"/>
            </a:pPr>
            <a:r>
              <a:rPr lang="ru-RU" sz="1400">
                <a:solidFill>
                  <a:srgbClr val="009900"/>
                </a:solidFill>
              </a:rPr>
              <a:t> по ремонту и содержанию автомобильных дорог общего пользования местного значения и искусственных сооружений на них</a:t>
            </a:r>
            <a:r>
              <a:rPr lang="ru-RU">
                <a:solidFill>
                  <a:srgbClr val="009900"/>
                </a:solidFill>
              </a:rPr>
              <a:t>;</a:t>
            </a:r>
          </a:p>
          <a:p>
            <a:pPr algn="ctr">
              <a:buFontTx/>
              <a:buChar char="-"/>
            </a:pPr>
            <a:r>
              <a:rPr lang="ru-RU"/>
              <a:t> </a:t>
            </a:r>
            <a:r>
              <a:rPr lang="ru-RU" sz="1400">
                <a:solidFill>
                  <a:srgbClr val="009900"/>
                </a:solidFill>
              </a:rPr>
              <a:t>по организации безопасного дорожного движения</a:t>
            </a:r>
            <a:r>
              <a:rPr lang="ru-RU"/>
              <a:t> </a:t>
            </a:r>
          </a:p>
        </p:txBody>
      </p:sp>
      <p:sp>
        <p:nvSpPr>
          <p:cNvPr id="54281" name="TextBox 26"/>
          <p:cNvSpPr txBox="1">
            <a:spLocks noChangeArrowheads="1"/>
          </p:cNvSpPr>
          <p:nvPr/>
        </p:nvSpPr>
        <p:spPr bwMode="auto">
          <a:xfrm>
            <a:off x="3924300" y="3141663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/>
          </a:p>
          <a:p>
            <a:pPr algn="ctr"/>
            <a:r>
              <a:rPr lang="ru-RU" b="1"/>
              <a:t>0</a:t>
            </a:r>
            <a:endParaRPr lang="ru-RU"/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7993063" y="2565400"/>
            <a:ext cx="1150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Тыс. рублей</a:t>
            </a:r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971550" y="4402138"/>
            <a:ext cx="417671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Ожидаемые         результаты        </a:t>
            </a:r>
            <a:br>
              <a:rPr lang="ru-RU" sz="1400" i="1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реализации муниципальной программы     </a:t>
            </a:r>
          </a:p>
          <a:p>
            <a:pPr algn="ctr"/>
            <a:r>
              <a:rPr lang="ru-RU" altLang="zh-CN" sz="1400" i="1">
                <a:solidFill>
                  <a:srgbClr val="009900"/>
                </a:solidFill>
              </a:rPr>
              <a:t>-развитая транспортная система, обеспечивающая стабильное развитие Табунщиковского сельского поселения;</a:t>
            </a:r>
          </a:p>
          <a:p>
            <a:pPr algn="ctr"/>
            <a:r>
              <a:rPr lang="ru-RU" altLang="zh-CN" sz="1400" i="1">
                <a:solidFill>
                  <a:srgbClr val="009900"/>
                </a:solidFill>
              </a:rPr>
              <a:t> -современная система обеспечения безопасности дорожного движения на автомобильных дорогах общего пользования и улично-дорожной сети населённых пунктов в Табунщиковском сельском поселении.</a:t>
            </a:r>
            <a:r>
              <a:rPr lang="ru-RU" altLang="zh-CN" sz="1400">
                <a:solidFill>
                  <a:srgbClr val="009900"/>
                </a:solidFill>
              </a:rPr>
              <a:t> </a:t>
            </a:r>
            <a:endParaRPr lang="ru-RU" sz="1400">
              <a:solidFill>
                <a:srgbClr val="009900"/>
              </a:solidFill>
            </a:endParaRPr>
          </a:p>
        </p:txBody>
      </p:sp>
      <p:pic>
        <p:nvPicPr>
          <p:cNvPr id="54284" name="Рисунок 22" descr="eps-different-road-design-vector-01-download-name-295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933825"/>
            <a:ext cx="406717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2"/>
          <p:cNvSpPr>
            <a:spLocks noChangeArrowheads="1"/>
          </p:cNvSpPr>
          <p:nvPr/>
        </p:nvSpPr>
        <p:spPr bwMode="auto">
          <a:xfrm>
            <a:off x="6011863" y="25654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298" name="AutoShape 3"/>
          <p:cNvSpPr>
            <a:spLocks noChangeArrowheads="1"/>
          </p:cNvSpPr>
          <p:nvPr/>
        </p:nvSpPr>
        <p:spPr bwMode="auto">
          <a:xfrm>
            <a:off x="3419475" y="27813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299" name="AutoShape 4"/>
          <p:cNvSpPr>
            <a:spLocks noChangeArrowheads="1"/>
          </p:cNvSpPr>
          <p:nvPr/>
        </p:nvSpPr>
        <p:spPr bwMode="auto">
          <a:xfrm>
            <a:off x="755650" y="3068638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903B9"/>
                </a:solidFill>
                <a:latin typeface="Times New Roman" pitchFamily="18" charset="0"/>
                <a:cs typeface="Times New Roman" pitchFamily="18" charset="0"/>
              </a:rPr>
              <a:t>Расходы бюджета Табунщиковского сельского поселения Красносулинского района, формируемые в рамках муниципальной программы </a:t>
            </a:r>
            <a:r>
              <a:rPr lang="ru-RU" b="1">
                <a:solidFill>
                  <a:srgbClr val="1903B9"/>
                </a:solidFill>
              </a:rPr>
              <a:t>«Благоустройство и жилищно-коммунальное хозяйство</a:t>
            </a:r>
            <a:r>
              <a:rPr lang="ru-RU"/>
              <a:t> </a:t>
            </a:r>
            <a:r>
              <a:rPr lang="ru-RU" b="1">
                <a:solidFill>
                  <a:srgbClr val="1903B9"/>
                </a:solidFill>
              </a:rPr>
              <a:t>»</a:t>
            </a:r>
            <a:r>
              <a:rPr lang="ru-RU">
                <a:solidFill>
                  <a:srgbClr val="1903B9"/>
                </a:solidFill>
              </a:rPr>
              <a:t> </a:t>
            </a:r>
          </a:p>
        </p:txBody>
      </p:sp>
      <p:sp>
        <p:nvSpPr>
          <p:cNvPr id="55301" name="TextBox 25"/>
          <p:cNvSpPr txBox="1">
            <a:spLocks noChangeArrowheads="1"/>
          </p:cNvSpPr>
          <p:nvPr/>
        </p:nvSpPr>
        <p:spPr bwMode="auto">
          <a:xfrm>
            <a:off x="6588125" y="2997200"/>
            <a:ext cx="1368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/>
              <a:t>570,6</a:t>
            </a:r>
          </a:p>
          <a:p>
            <a:pPr algn="ctr"/>
            <a:r>
              <a:rPr lang="ru-RU"/>
              <a:t> </a:t>
            </a:r>
          </a:p>
        </p:txBody>
      </p:sp>
      <p:sp>
        <p:nvSpPr>
          <p:cNvPr id="55302" name="TextBox 26"/>
          <p:cNvSpPr txBox="1">
            <a:spLocks noChangeArrowheads="1"/>
          </p:cNvSpPr>
          <p:nvPr/>
        </p:nvSpPr>
        <p:spPr bwMode="auto">
          <a:xfrm>
            <a:off x="3924300" y="306863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55303" name="TextBox 27"/>
          <p:cNvSpPr txBox="1">
            <a:spLocks noChangeArrowheads="1"/>
          </p:cNvSpPr>
          <p:nvPr/>
        </p:nvSpPr>
        <p:spPr bwMode="auto">
          <a:xfrm>
            <a:off x="1331913" y="342900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1454,9</a:t>
            </a: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1116013" y="1196975"/>
            <a:ext cx="76327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accent1"/>
                </a:solidFill>
              </a:rPr>
              <a:t>В рамках муниципальной</a:t>
            </a:r>
            <a:r>
              <a:rPr lang="ru-RU" sz="1600">
                <a:solidFill>
                  <a:schemeClr val="accent1"/>
                </a:solidFill>
              </a:rPr>
              <a:t> </a:t>
            </a:r>
            <a:r>
              <a:rPr lang="ru-RU" sz="1600" b="1">
                <a:solidFill>
                  <a:schemeClr val="accent1"/>
                </a:solidFill>
              </a:rPr>
              <a:t>программы реализуются мероприятия </a:t>
            </a:r>
          </a:p>
          <a:p>
            <a:pPr algn="ctr"/>
            <a:r>
              <a:rPr lang="ru-RU" sz="1400">
                <a:solidFill>
                  <a:srgbClr val="009900"/>
                </a:solidFill>
                <a:latin typeface="Times New Roman" pitchFamily="18" charset="0"/>
              </a:rPr>
              <a:t>-мероприятия по содержанию и ремонту объектов коммунального хозяйства</a:t>
            </a:r>
          </a:p>
          <a:p>
            <a:pPr algn="ctr">
              <a:buFontTx/>
              <a:buChar char="-"/>
            </a:pPr>
            <a:r>
              <a:rPr lang="ru-RU" sz="1400">
                <a:solidFill>
                  <a:srgbClr val="009900"/>
                </a:solidFill>
              </a:rPr>
              <a:t> по организации уличного освещения, содержание и ремонт объектов уличного освещения ;</a:t>
            </a:r>
          </a:p>
          <a:p>
            <a:pPr algn="ctr">
              <a:buFontTx/>
              <a:buChar char="-"/>
            </a:pPr>
            <a:r>
              <a:rPr lang="ru-RU" sz="1400">
                <a:solidFill>
                  <a:srgbClr val="009900"/>
                </a:solidFill>
              </a:rPr>
              <a:t>по содержанию и ремонту объектов благоустройства и мест общего пользования </a:t>
            </a:r>
          </a:p>
          <a:p>
            <a:pPr algn="ctr">
              <a:buFontTx/>
              <a:buChar char="-"/>
            </a:pPr>
            <a:r>
              <a:rPr lang="ru-RU" sz="1400">
                <a:solidFill>
                  <a:srgbClr val="009900"/>
                </a:solidFill>
              </a:rPr>
              <a:t>по уборке мусора и несанкционированных свалок, создание условий для организации централизованного сбора и вывоза твердых бытовых отходов </a:t>
            </a:r>
          </a:p>
          <a:p>
            <a:pPr algn="ctr">
              <a:buFontTx/>
              <a:buChar char="-"/>
            </a:pPr>
            <a:r>
              <a:rPr lang="ru-RU" sz="1400">
                <a:solidFill>
                  <a:srgbClr val="009900"/>
                </a:solidFill>
              </a:rPr>
              <a:t>по прочему благоустройству (содержание машин и оборудования)</a:t>
            </a:r>
          </a:p>
          <a:p>
            <a:pPr algn="ctr">
              <a:buFontTx/>
              <a:buChar char="-"/>
            </a:pPr>
            <a:endParaRPr lang="ru-RU" sz="1400">
              <a:solidFill>
                <a:srgbClr val="009900"/>
              </a:solidFill>
            </a:endParaRPr>
          </a:p>
        </p:txBody>
      </p:sp>
      <p:sp>
        <p:nvSpPr>
          <p:cNvPr id="55305" name="TextBox 26"/>
          <p:cNvSpPr txBox="1">
            <a:spLocks noChangeArrowheads="1"/>
          </p:cNvSpPr>
          <p:nvPr/>
        </p:nvSpPr>
        <p:spPr bwMode="auto">
          <a:xfrm>
            <a:off x="3924300" y="3357563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/>
          </a:p>
          <a:p>
            <a:pPr algn="ctr"/>
            <a:r>
              <a:rPr lang="ru-RU"/>
              <a:t>452,6 </a:t>
            </a: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7993063" y="2565400"/>
            <a:ext cx="1150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Тыс. рублей</a:t>
            </a:r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971550" y="4508500"/>
            <a:ext cx="417671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Ожидаемые         результаты        </a:t>
            </a:r>
            <a:br>
              <a:rPr lang="ru-RU" sz="1400" i="1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реализации муниципальной программы     </a:t>
            </a:r>
          </a:p>
          <a:p>
            <a:pPr algn="just"/>
            <a:r>
              <a:rPr lang="ru-RU" altLang="zh-CN" sz="1600" i="1">
                <a:solidFill>
                  <a:srgbClr val="009900"/>
                </a:solidFill>
              </a:rPr>
              <a:t>–улучшение внешнего вида территории Табунщиковского сельского поселения;</a:t>
            </a:r>
          </a:p>
          <a:p>
            <a:pPr algn="just"/>
            <a:r>
              <a:rPr lang="ru-RU" altLang="zh-CN" sz="1600" i="1">
                <a:solidFill>
                  <a:srgbClr val="009900"/>
                </a:solidFill>
              </a:rPr>
              <a:t>-повышение удовлетворенности населения Табунщиковского сельского поселения уровнем жилищно-коммунального обслуживания</a:t>
            </a:r>
            <a:r>
              <a:rPr lang="ru-RU" altLang="zh-CN" sz="1400" i="1">
                <a:solidFill>
                  <a:srgbClr val="009900"/>
                </a:solidFill>
              </a:rPr>
              <a:t>.</a:t>
            </a:r>
            <a:r>
              <a:rPr lang="ru-RU" altLang="zh-CN" sz="1400">
                <a:solidFill>
                  <a:srgbClr val="009900"/>
                </a:solidFill>
              </a:rPr>
              <a:t> </a:t>
            </a:r>
            <a:endParaRPr lang="ru-RU" sz="1400">
              <a:solidFill>
                <a:srgbClr val="009900"/>
              </a:solidFill>
            </a:endParaRPr>
          </a:p>
        </p:txBody>
      </p:sp>
      <p:pic>
        <p:nvPicPr>
          <p:cNvPr id="20" name="Рисунок 19" descr="538261_608x6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860800"/>
            <a:ext cx="3673475" cy="2997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2"/>
          <p:cNvSpPr>
            <a:spLocks noChangeArrowheads="1"/>
          </p:cNvSpPr>
          <p:nvPr/>
        </p:nvSpPr>
        <p:spPr bwMode="auto">
          <a:xfrm>
            <a:off x="6011863" y="25654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2" name="AutoShape 3"/>
          <p:cNvSpPr>
            <a:spLocks noChangeArrowheads="1"/>
          </p:cNvSpPr>
          <p:nvPr/>
        </p:nvSpPr>
        <p:spPr bwMode="auto">
          <a:xfrm>
            <a:off x="3419475" y="27813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3" name="AutoShape 4"/>
          <p:cNvSpPr>
            <a:spLocks noChangeArrowheads="1"/>
          </p:cNvSpPr>
          <p:nvPr/>
        </p:nvSpPr>
        <p:spPr bwMode="auto">
          <a:xfrm>
            <a:off x="755650" y="3068638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903B9"/>
                </a:solidFill>
                <a:latin typeface="Times New Roman" pitchFamily="18" charset="0"/>
                <a:cs typeface="Times New Roman" pitchFamily="18" charset="0"/>
              </a:rPr>
              <a:t>Расходы бюджета Табунщиковского сельского поселения Красносулинского района, формируемые в рамках муниципальной программы </a:t>
            </a:r>
            <a:r>
              <a:rPr lang="ru-RU" b="1">
                <a:solidFill>
                  <a:srgbClr val="1903B9"/>
                </a:solidFill>
              </a:rPr>
              <a:t>«Развитие культуры»</a:t>
            </a:r>
            <a:r>
              <a:rPr lang="ru-RU">
                <a:solidFill>
                  <a:srgbClr val="1903B9"/>
                </a:solidFill>
              </a:rPr>
              <a:t> </a:t>
            </a:r>
          </a:p>
        </p:txBody>
      </p:sp>
      <p:sp>
        <p:nvSpPr>
          <p:cNvPr id="56325" name="TextBox 25"/>
          <p:cNvSpPr txBox="1">
            <a:spLocks noChangeArrowheads="1"/>
          </p:cNvSpPr>
          <p:nvPr/>
        </p:nvSpPr>
        <p:spPr bwMode="auto">
          <a:xfrm>
            <a:off x="6588125" y="2997200"/>
            <a:ext cx="13684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/>
              <a:t>1769,7</a:t>
            </a:r>
          </a:p>
        </p:txBody>
      </p:sp>
      <p:sp>
        <p:nvSpPr>
          <p:cNvPr id="56326" name="TextBox 26"/>
          <p:cNvSpPr txBox="1">
            <a:spLocks noChangeArrowheads="1"/>
          </p:cNvSpPr>
          <p:nvPr/>
        </p:nvSpPr>
        <p:spPr bwMode="auto">
          <a:xfrm>
            <a:off x="3924300" y="306863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56327" name="TextBox 27"/>
          <p:cNvSpPr txBox="1">
            <a:spLocks noChangeArrowheads="1"/>
          </p:cNvSpPr>
          <p:nvPr/>
        </p:nvSpPr>
        <p:spPr bwMode="auto">
          <a:xfrm>
            <a:off x="1331913" y="342900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1894,0</a:t>
            </a:r>
          </a:p>
        </p:txBody>
      </p:sp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1042988" y="1341438"/>
            <a:ext cx="76327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accent1"/>
                </a:solidFill>
              </a:rPr>
              <a:t>В рамках муниципальной</a:t>
            </a:r>
            <a:r>
              <a:rPr lang="ru-RU" sz="1600">
                <a:solidFill>
                  <a:schemeClr val="accent1"/>
                </a:solidFill>
              </a:rPr>
              <a:t> </a:t>
            </a:r>
            <a:r>
              <a:rPr lang="ru-RU" sz="1600" b="1">
                <a:solidFill>
                  <a:schemeClr val="accent1"/>
                </a:solidFill>
              </a:rPr>
              <a:t>программы реализуются мероприятия </a:t>
            </a:r>
          </a:p>
          <a:p>
            <a:pPr algn="ctr">
              <a:buFontTx/>
              <a:buChar char="-"/>
            </a:pPr>
            <a:r>
              <a:rPr lang="ru-RU" sz="1400">
                <a:solidFill>
                  <a:srgbClr val="009900"/>
                </a:solidFill>
              </a:rPr>
              <a:t> </a:t>
            </a:r>
            <a:r>
              <a:rPr lang="ru-RU" sz="1600">
                <a:solidFill>
                  <a:srgbClr val="009900"/>
                </a:solidFill>
              </a:rPr>
              <a:t>обеспечение деятельности (оказание услуг) муниципальных учреждений культуры Табунщиковского сельского поселения </a:t>
            </a:r>
          </a:p>
        </p:txBody>
      </p:sp>
      <p:sp>
        <p:nvSpPr>
          <p:cNvPr id="56329" name="TextBox 26"/>
          <p:cNvSpPr txBox="1">
            <a:spLocks noChangeArrowheads="1"/>
          </p:cNvSpPr>
          <p:nvPr/>
        </p:nvSpPr>
        <p:spPr bwMode="auto">
          <a:xfrm>
            <a:off x="3924300" y="3141663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/>
          </a:p>
          <a:p>
            <a:pPr algn="ctr"/>
            <a:r>
              <a:rPr lang="ru-RU"/>
              <a:t>1667,9</a:t>
            </a:r>
          </a:p>
        </p:txBody>
      </p:sp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7993063" y="2565400"/>
            <a:ext cx="1150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Тыс. рублей</a:t>
            </a:r>
          </a:p>
        </p:txBody>
      </p:sp>
      <p:sp>
        <p:nvSpPr>
          <p:cNvPr id="56331" name="Rectangle 12"/>
          <p:cNvSpPr>
            <a:spLocks noChangeArrowheads="1"/>
          </p:cNvSpPr>
          <p:nvPr/>
        </p:nvSpPr>
        <p:spPr bwMode="auto">
          <a:xfrm>
            <a:off x="971550" y="4284663"/>
            <a:ext cx="41767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Ожидаемые         результаты        </a:t>
            </a:r>
            <a:br>
              <a:rPr lang="ru-RU" sz="1400" i="1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реализации муниципальной программы     </a:t>
            </a:r>
          </a:p>
          <a:p>
            <a:pPr algn="ctr"/>
            <a:r>
              <a:rPr lang="ru-RU" sz="1400" i="1">
                <a:solidFill>
                  <a:srgbClr val="009900"/>
                </a:solidFill>
              </a:rPr>
              <a:t>-повышение доступности культурных ценностей для населения Табунщиковского сельского поселения;</a:t>
            </a:r>
          </a:p>
          <a:p>
            <a:pPr algn="ctr"/>
            <a:r>
              <a:rPr lang="ru-RU" sz="1400" i="1">
                <a:solidFill>
                  <a:srgbClr val="009900"/>
                </a:solidFill>
              </a:rPr>
              <a:t> - увеличение уровня удовлетворенности населения качеством предоставления услуг;</a:t>
            </a:r>
          </a:p>
          <a:p>
            <a:pPr algn="ctr"/>
            <a:r>
              <a:rPr lang="ru-RU" sz="1400" i="1">
                <a:solidFill>
                  <a:srgbClr val="009900"/>
                </a:solidFill>
              </a:rPr>
              <a:t>- обеспечение реализации на территории Табунщиковского сельского поселения муниципальной политики в области культуры.</a:t>
            </a:r>
            <a:r>
              <a:rPr lang="ru-RU" sz="140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56332" name="Рисунок 14" descr="dsc_08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005263"/>
            <a:ext cx="38163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2"/>
          <p:cNvSpPr>
            <a:spLocks noChangeArrowheads="1"/>
          </p:cNvSpPr>
          <p:nvPr/>
        </p:nvSpPr>
        <p:spPr bwMode="auto">
          <a:xfrm>
            <a:off x="6011863" y="25654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6" name="AutoShape 3"/>
          <p:cNvSpPr>
            <a:spLocks noChangeArrowheads="1"/>
          </p:cNvSpPr>
          <p:nvPr/>
        </p:nvSpPr>
        <p:spPr bwMode="auto">
          <a:xfrm>
            <a:off x="3492500" y="2349500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AutoShape 4"/>
          <p:cNvSpPr>
            <a:spLocks noChangeArrowheads="1"/>
          </p:cNvSpPr>
          <p:nvPr/>
        </p:nvSpPr>
        <p:spPr bwMode="auto">
          <a:xfrm>
            <a:off x="900113" y="2276475"/>
            <a:ext cx="2374900" cy="13684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903B9"/>
                </a:solidFill>
                <a:latin typeface="Times New Roman" pitchFamily="18" charset="0"/>
                <a:cs typeface="Times New Roman" pitchFamily="18" charset="0"/>
              </a:rPr>
              <a:t>Расходы бюджета Табунщиковского сельского поселения Красносулинского района, формируемые в рамках муниципальной программы </a:t>
            </a:r>
            <a:r>
              <a:rPr lang="ru-RU" b="1">
                <a:solidFill>
                  <a:srgbClr val="1903B9"/>
                </a:solidFill>
              </a:rPr>
              <a:t>«Развитие физической культуры и спорта»</a:t>
            </a:r>
            <a:r>
              <a:rPr lang="ru-RU">
                <a:solidFill>
                  <a:srgbClr val="1903B9"/>
                </a:solidFill>
              </a:rPr>
              <a:t> </a:t>
            </a:r>
          </a:p>
        </p:txBody>
      </p:sp>
      <p:sp>
        <p:nvSpPr>
          <p:cNvPr id="57349" name="TextBox 25"/>
          <p:cNvSpPr txBox="1">
            <a:spLocks noChangeArrowheads="1"/>
          </p:cNvSpPr>
          <p:nvPr/>
        </p:nvSpPr>
        <p:spPr bwMode="auto">
          <a:xfrm>
            <a:off x="6588125" y="2997200"/>
            <a:ext cx="13684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/>
              <a:t>2</a:t>
            </a:r>
          </a:p>
        </p:txBody>
      </p:sp>
      <p:sp>
        <p:nvSpPr>
          <p:cNvPr id="57350" name="TextBox 26"/>
          <p:cNvSpPr txBox="1">
            <a:spLocks noChangeArrowheads="1"/>
          </p:cNvSpPr>
          <p:nvPr/>
        </p:nvSpPr>
        <p:spPr bwMode="auto">
          <a:xfrm>
            <a:off x="3995738" y="270827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57351" name="TextBox 27"/>
          <p:cNvSpPr txBox="1">
            <a:spLocks noChangeArrowheads="1"/>
          </p:cNvSpPr>
          <p:nvPr/>
        </p:nvSpPr>
        <p:spPr bwMode="auto">
          <a:xfrm>
            <a:off x="1331913" y="2708275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1042988" y="1341438"/>
            <a:ext cx="7632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accent1"/>
                </a:solidFill>
              </a:rPr>
              <a:t>В рамках муниципальной</a:t>
            </a:r>
            <a:r>
              <a:rPr lang="ru-RU" sz="1600">
                <a:solidFill>
                  <a:schemeClr val="accent1"/>
                </a:solidFill>
              </a:rPr>
              <a:t> </a:t>
            </a:r>
            <a:r>
              <a:rPr lang="ru-RU" sz="1600" b="1">
                <a:solidFill>
                  <a:schemeClr val="accent1"/>
                </a:solidFill>
              </a:rPr>
              <a:t>программы реализуются мероприятия </a:t>
            </a:r>
          </a:p>
          <a:p>
            <a:pPr algn="ctr">
              <a:buFontTx/>
              <a:buChar char="-"/>
            </a:pPr>
            <a:r>
              <a:rPr lang="ru-RU" sz="1400">
                <a:solidFill>
                  <a:srgbClr val="009900"/>
                </a:solidFill>
              </a:rPr>
              <a:t> по спортивной и физкультурно-оздоровительной деятельности </a:t>
            </a:r>
          </a:p>
          <a:p>
            <a:pPr algn="ctr">
              <a:buFontTx/>
              <a:buChar char="-"/>
            </a:pPr>
            <a:r>
              <a:rPr lang="ru-RU" sz="1400">
                <a:solidFill>
                  <a:srgbClr val="009900"/>
                </a:solidFill>
              </a:rPr>
              <a:t> по развитию материальной и спортивной базы в Табунщиковском сельском поселении </a:t>
            </a:r>
          </a:p>
        </p:txBody>
      </p:sp>
      <p:sp>
        <p:nvSpPr>
          <p:cNvPr id="57353" name="TextBox 26"/>
          <p:cNvSpPr txBox="1">
            <a:spLocks noChangeArrowheads="1"/>
          </p:cNvSpPr>
          <p:nvPr/>
        </p:nvSpPr>
        <p:spPr bwMode="auto">
          <a:xfrm>
            <a:off x="3995738" y="2708275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/>
          </a:p>
          <a:p>
            <a:pPr algn="ctr"/>
            <a:r>
              <a:rPr lang="ru-RU"/>
              <a:t>2</a:t>
            </a:r>
          </a:p>
        </p:txBody>
      </p:sp>
      <p:sp>
        <p:nvSpPr>
          <p:cNvPr id="57354" name="Text Box 11"/>
          <p:cNvSpPr txBox="1">
            <a:spLocks noChangeArrowheads="1"/>
          </p:cNvSpPr>
          <p:nvPr/>
        </p:nvSpPr>
        <p:spPr bwMode="auto">
          <a:xfrm>
            <a:off x="7993063" y="2565400"/>
            <a:ext cx="1150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Тыс. рублей</a:t>
            </a:r>
          </a:p>
        </p:txBody>
      </p:sp>
      <p:sp>
        <p:nvSpPr>
          <p:cNvPr id="57355" name="Rectangle 12"/>
          <p:cNvSpPr>
            <a:spLocks noChangeArrowheads="1"/>
          </p:cNvSpPr>
          <p:nvPr/>
        </p:nvSpPr>
        <p:spPr bwMode="auto">
          <a:xfrm>
            <a:off x="755650" y="3575050"/>
            <a:ext cx="4176713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Ожидаемые         результаты        </a:t>
            </a:r>
            <a:br>
              <a:rPr lang="ru-RU" sz="1400" i="1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реализации муниципальной программы    </a:t>
            </a:r>
          </a:p>
          <a:p>
            <a:pPr algn="ctr"/>
            <a:r>
              <a:rPr lang="ru-RU" sz="1400" i="1">
                <a:solidFill>
                  <a:srgbClr val="009900"/>
                </a:solidFill>
              </a:rPr>
              <a:t>- улучшение состояния физического здоровья на­се­ления, снижение заболеваемости за счет прив­ле­чения к регулярным занятиям физической культурой и спортом;</a:t>
            </a:r>
          </a:p>
          <a:p>
            <a:pPr algn="ctr"/>
            <a:r>
              <a:rPr lang="ru-RU" sz="1400" i="1">
                <a:solidFill>
                  <a:srgbClr val="009900"/>
                </a:solidFill>
              </a:rPr>
              <a:t>- привлечение к систематическим занятиям физической культурой и спортом и приобщение к здоровому образу жизни широких масс населения, что окажет положительное влияние на улучшение качества жизни жителей  Табунщиковского  сельского поселения;</a:t>
            </a:r>
          </a:p>
          <a:p>
            <a:pPr algn="ctr"/>
            <a:r>
              <a:rPr lang="ru-RU" sz="1400" i="1">
                <a:solidFill>
                  <a:srgbClr val="009900"/>
                </a:solidFill>
              </a:rPr>
              <a:t>- достижение спортсменами высших результатов в соревнованиях разных уровней</a:t>
            </a:r>
            <a:r>
              <a:rPr lang="ru-RU" sz="1400">
                <a:solidFill>
                  <a:srgbClr val="009900"/>
                </a:solidFill>
              </a:rPr>
              <a:t> </a:t>
            </a:r>
            <a:r>
              <a:rPr lang="ru-RU" sz="1400" i="1">
                <a:solidFill>
                  <a:srgbClr val="0099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7356" name="Рисунок 13" descr="001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005263"/>
            <a:ext cx="30241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61AE0"/>
                </a:solidFill>
                <a:latin typeface="Times New Roman" pitchFamily="18" charset="0"/>
                <a:cs typeface="Times New Roman" pitchFamily="18" charset="0"/>
              </a:rPr>
              <a:t>Изменения законодательства по расходам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58370" name="Содержимое 2"/>
          <p:cNvSpPr>
            <a:spLocks noGrp="1"/>
          </p:cNvSpPr>
          <p:nvPr>
            <p:ph idx="4294967295"/>
          </p:nvPr>
        </p:nvSpPr>
        <p:spPr>
          <a:xfrm>
            <a:off x="323850" y="549275"/>
            <a:ext cx="8640763" cy="6048375"/>
          </a:xfrm>
        </p:spPr>
        <p:txBody>
          <a:bodyPr/>
          <a:lstStyle/>
          <a:p>
            <a:pPr indent="0" eaLnBrk="1" hangingPunct="1">
              <a:spcBef>
                <a:spcPts val="600"/>
              </a:spcBef>
              <a:buFont typeface="Arial" charset="0"/>
              <a:buNone/>
            </a:pPr>
            <a:r>
              <a:rPr lang="ru-RU" sz="18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связи с внесением изменений в федеральный закон № 131-ФЗ «Об общих принципах организации местного самоуправления в РФ» на уровень муниципальных районов передаются ряд полномочий сельских поселений по вопросам местного значения:</a:t>
            </a:r>
          </a:p>
          <a:p>
            <a:pPr indent="0" eaLnBrk="1" hangingPunct="1">
              <a:spcBef>
                <a:spcPts val="600"/>
              </a:spcBef>
              <a:buFont typeface="Arial" charset="0"/>
              <a:buNone/>
            </a:pPr>
            <a:r>
              <a:rPr lang="ru-RU" sz="18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 организация в границах поселений водоснабжения населения и водоотведения;</a:t>
            </a:r>
          </a:p>
          <a:p>
            <a:pPr indent="0" eaLnBrk="1" hangingPunct="1">
              <a:spcBef>
                <a:spcPts val="600"/>
              </a:spcBef>
              <a:buFont typeface="Arial" charset="0"/>
              <a:buNone/>
            </a:pPr>
            <a:r>
              <a:rPr lang="ru-RU" sz="18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 дорожная деятельность в отношении автомобильных дорог местного значения в границах населенных пунктов поселения и обеспечения безопасности дорожного движения; </a:t>
            </a:r>
          </a:p>
          <a:p>
            <a:pPr indent="0" eaLnBrk="1" hangingPunct="1">
              <a:spcBef>
                <a:spcPts val="600"/>
              </a:spcBef>
              <a:buFont typeface="Arial" charset="0"/>
              <a:buNone/>
            </a:pPr>
            <a:r>
              <a:rPr lang="ru-RU" sz="18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 содержание и организация деятельности аварийно-спасательных формирований на территории поселения;</a:t>
            </a:r>
          </a:p>
          <a:p>
            <a:pPr indent="0" eaLnBrk="1" hangingPunct="1">
              <a:spcBef>
                <a:spcPts val="600"/>
              </a:spcBef>
              <a:buFont typeface="Arial" charset="0"/>
              <a:buNone/>
            </a:pPr>
            <a:r>
              <a:rPr lang="ru-RU" sz="18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 организация и осуществление мероприятий по территориальной и гражданской обороне, защите населения от чрезвычайных ситуаций природного и техногенного характера </a:t>
            </a:r>
          </a:p>
          <a:p>
            <a:pPr indent="0" eaLnBrk="1" hangingPunct="1">
              <a:spcBef>
                <a:spcPts val="600"/>
              </a:spcBef>
              <a:buFontTx/>
              <a:buChar char="-"/>
            </a:pPr>
            <a:r>
              <a:rPr lang="ru-RU" sz="18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организация библиотечного обслуживания населения, комплектования и обеспечения сохранности библиотечных фондов библиотек поселения</a:t>
            </a:r>
          </a:p>
          <a:p>
            <a:pPr indent="0" eaLnBrk="1" hangingPunct="1">
              <a:spcBef>
                <a:spcPts val="600"/>
              </a:spcBef>
              <a:buFontTx/>
              <a:buNone/>
            </a:pPr>
            <a:r>
              <a:rPr lang="ru-RU" sz="18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Соглашениями между районом и поселением полномочия по вопросам организация в границах поселений водоснабжения населения и водоотведения, дорожная деятельность в отношении автомобильных дорог местного значения в границах населенных пунктов поселения и обеспечения безопасности дорожного движения переданы на уровень поселений</a:t>
            </a:r>
          </a:p>
          <a:p>
            <a:pPr indent="0" eaLnBrk="1" hangingPunct="1">
              <a:spcBef>
                <a:spcPts val="600"/>
              </a:spcBef>
              <a:buFontTx/>
              <a:buNone/>
            </a:pPr>
            <a:r>
              <a:rPr lang="ru-RU" sz="18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0" eaLnBrk="1" hangingPunct="1">
              <a:spcBef>
                <a:spcPts val="600"/>
              </a:spcBef>
              <a:buFont typeface="Arial" charset="0"/>
              <a:buNone/>
            </a:pPr>
            <a:endParaRPr lang="ru-RU" sz="180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lnSpc>
                <a:spcPct val="80000"/>
              </a:lnSpc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8100" y="242888"/>
            <a:ext cx="7835900" cy="107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1903B9"/>
                </a:solidFill>
                <a:latin typeface="+mj-lt"/>
              </a:rPr>
              <a:t>Основные понятия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512763"/>
            <a:ext cx="8255000" cy="6130925"/>
          </a:xfrm>
        </p:spPr>
        <p:txBody>
          <a:bodyPr/>
          <a:lstStyle/>
          <a:p>
            <a:pPr eaLnBrk="1" hangingPunct="1"/>
            <a:r>
              <a:rPr lang="ru-RU" sz="1400" b="1" smtClean="0">
                <a:solidFill>
                  <a:srgbClr val="1903B9"/>
                </a:solidFill>
                <a:latin typeface="Calibri" pitchFamily="34" charset="0"/>
              </a:rPr>
              <a:t>Бюджет</a:t>
            </a:r>
            <a:r>
              <a:rPr lang="ru-RU" sz="1400" b="1" smtClean="0">
                <a:solidFill>
                  <a:srgbClr val="660033"/>
                </a:solidFill>
                <a:latin typeface="Calibri" pitchFamily="34" charset="0"/>
              </a:rPr>
              <a:t> </a:t>
            </a:r>
            <a:r>
              <a:rPr lang="ru-RU" sz="1400" smtClean="0">
                <a:solidFill>
                  <a:srgbClr val="660033"/>
                </a:solidFill>
                <a:latin typeface="Calibri" pitchFamily="34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endParaRPr lang="ru-RU" sz="1400" b="1" smtClean="0">
              <a:solidFill>
                <a:srgbClr val="660033"/>
              </a:solidFill>
              <a:latin typeface="Calibri" pitchFamily="34" charset="0"/>
            </a:endParaRPr>
          </a:p>
          <a:p>
            <a:pPr eaLnBrk="1" hangingPunct="1"/>
            <a:r>
              <a:rPr lang="ru-RU" sz="1400" b="1" smtClean="0">
                <a:solidFill>
                  <a:srgbClr val="1903B9"/>
                </a:solidFill>
                <a:latin typeface="Calibri" pitchFamily="34" charset="0"/>
              </a:rPr>
              <a:t>Доходы бюджета </a:t>
            </a:r>
            <a:r>
              <a:rPr lang="ru-RU" sz="1400" smtClean="0">
                <a:solidFill>
                  <a:srgbClr val="660033"/>
                </a:solidFill>
                <a:latin typeface="Calibri" pitchFamily="34" charset="0"/>
              </a:rPr>
              <a:t>– поступающие в бюджет денежные средства, за исключением источников финансирования дефицита бюджета. </a:t>
            </a:r>
            <a:endParaRPr lang="ru-RU" sz="1400" b="1" smtClean="0">
              <a:solidFill>
                <a:srgbClr val="660033"/>
              </a:solidFill>
              <a:latin typeface="Calibri" pitchFamily="34" charset="0"/>
            </a:endParaRPr>
          </a:p>
          <a:p>
            <a:pPr eaLnBrk="1" hangingPunct="1"/>
            <a:r>
              <a:rPr lang="ru-RU" sz="1400" b="1" smtClean="0">
                <a:solidFill>
                  <a:srgbClr val="1903B9"/>
                </a:solidFill>
                <a:latin typeface="Calibri" pitchFamily="34" charset="0"/>
              </a:rPr>
              <a:t>Расходы бюджета </a:t>
            </a:r>
            <a:r>
              <a:rPr lang="ru-RU" sz="1400" smtClean="0">
                <a:solidFill>
                  <a:srgbClr val="660033"/>
                </a:solidFill>
                <a:latin typeface="Calibri" pitchFamily="34" charset="0"/>
              </a:rPr>
              <a:t>– выплачиваемые из бюджета денежные средства, за исключением источников финансирования дефицита бюджета. </a:t>
            </a:r>
            <a:endParaRPr lang="ru-RU" sz="1400" b="1" smtClean="0">
              <a:solidFill>
                <a:srgbClr val="660033"/>
              </a:solidFill>
              <a:latin typeface="Calibri" pitchFamily="34" charset="0"/>
            </a:endParaRPr>
          </a:p>
          <a:p>
            <a:pPr eaLnBrk="1" hangingPunct="1"/>
            <a:r>
              <a:rPr lang="ru-RU" sz="1400" b="1" smtClean="0">
                <a:solidFill>
                  <a:srgbClr val="1903B9"/>
                </a:solidFill>
                <a:latin typeface="Calibri" pitchFamily="34" charset="0"/>
              </a:rPr>
              <a:t>Дефицит бюджета </a:t>
            </a:r>
            <a:r>
              <a:rPr lang="ru-RU" sz="1400" smtClean="0">
                <a:solidFill>
                  <a:srgbClr val="660033"/>
                </a:solidFill>
                <a:latin typeface="Calibri" pitchFamily="34" charset="0"/>
              </a:rPr>
              <a:t>– превышение расходов бюджета над его доходами. </a:t>
            </a:r>
            <a:endParaRPr lang="ru-RU" sz="1400" b="1" smtClean="0">
              <a:solidFill>
                <a:srgbClr val="660033"/>
              </a:solidFill>
              <a:latin typeface="Calibri" pitchFamily="34" charset="0"/>
            </a:endParaRPr>
          </a:p>
          <a:p>
            <a:pPr eaLnBrk="1" hangingPunct="1"/>
            <a:r>
              <a:rPr lang="ru-RU" sz="1400" b="1" smtClean="0">
                <a:solidFill>
                  <a:srgbClr val="1903B9"/>
                </a:solidFill>
                <a:latin typeface="Calibri" pitchFamily="34" charset="0"/>
              </a:rPr>
              <a:t>Профицит бюджета </a:t>
            </a:r>
            <a:r>
              <a:rPr lang="ru-RU" sz="1400" smtClean="0">
                <a:solidFill>
                  <a:srgbClr val="660033"/>
                </a:solidFill>
                <a:latin typeface="Calibri" pitchFamily="34" charset="0"/>
              </a:rPr>
              <a:t>– превышение доходов бюджета над его расходами. </a:t>
            </a:r>
            <a:endParaRPr lang="ru-RU" sz="1400" b="1" smtClean="0">
              <a:solidFill>
                <a:srgbClr val="660033"/>
              </a:solidFill>
              <a:latin typeface="Calibri" pitchFamily="34" charset="0"/>
            </a:endParaRPr>
          </a:p>
          <a:p>
            <a:pPr eaLnBrk="1" hangingPunct="1"/>
            <a:r>
              <a:rPr lang="ru-RU" sz="1400" b="1" smtClean="0">
                <a:solidFill>
                  <a:srgbClr val="1903B9"/>
                </a:solidFill>
                <a:latin typeface="Calibri" pitchFamily="34" charset="0"/>
              </a:rPr>
              <a:t>Налоги</a:t>
            </a:r>
            <a:r>
              <a:rPr lang="ru-RU" sz="1400" b="1" smtClean="0">
                <a:solidFill>
                  <a:srgbClr val="660033"/>
                </a:solidFill>
                <a:latin typeface="Calibri" pitchFamily="34" charset="0"/>
              </a:rPr>
              <a:t> </a:t>
            </a:r>
            <a:r>
              <a:rPr lang="ru-RU" sz="1400" smtClean="0">
                <a:solidFill>
                  <a:srgbClr val="660033"/>
                </a:solidFill>
                <a:latin typeface="Calibri" pitchFamily="34" charset="0"/>
              </a:rPr>
              <a:t>– часть доходов граждан и организаций, которые они обязаны заплатить государству. </a:t>
            </a:r>
            <a:endParaRPr lang="ru-RU" sz="1400" b="1" smtClean="0">
              <a:solidFill>
                <a:srgbClr val="660033"/>
              </a:solidFill>
              <a:latin typeface="Calibri" pitchFamily="34" charset="0"/>
            </a:endParaRPr>
          </a:p>
          <a:p>
            <a:pPr eaLnBrk="1" hangingPunct="1"/>
            <a:r>
              <a:rPr lang="ru-RU" sz="1400" b="1" smtClean="0">
                <a:solidFill>
                  <a:srgbClr val="1903B9"/>
                </a:solidFill>
                <a:latin typeface="Calibri" pitchFamily="34" charset="0"/>
              </a:rPr>
              <a:t>Неналоговые доходы </a:t>
            </a:r>
            <a:r>
              <a:rPr lang="ru-RU" sz="1400" smtClean="0">
                <a:solidFill>
                  <a:srgbClr val="660033"/>
                </a:solidFill>
                <a:latin typeface="Calibri" pitchFamily="34" charset="0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граждан. </a:t>
            </a:r>
            <a:endParaRPr lang="ru-RU" sz="1400" b="1" smtClean="0">
              <a:solidFill>
                <a:srgbClr val="660033"/>
              </a:solidFill>
              <a:latin typeface="Calibri" pitchFamily="34" charset="0"/>
            </a:endParaRPr>
          </a:p>
          <a:p>
            <a:pPr eaLnBrk="1" hangingPunct="1"/>
            <a:r>
              <a:rPr lang="ru-RU" sz="1400" b="1" smtClean="0">
                <a:solidFill>
                  <a:srgbClr val="1903B9"/>
                </a:solidFill>
                <a:latin typeface="Calibri" pitchFamily="34" charset="0"/>
              </a:rPr>
              <a:t>Безвозмездные поступления </a:t>
            </a:r>
            <a:r>
              <a:rPr lang="ru-RU" sz="1400" smtClean="0">
                <a:solidFill>
                  <a:srgbClr val="660033"/>
                </a:solidFill>
                <a:latin typeface="Calibri" pitchFamily="34" charset="0"/>
              </a:rPr>
              <a:t>– средства, которые поступают в бюджет безвозмездно (денежные средства, поступающие из вышестоящего бюджета, а также безвозмездные перечисления от физических и юридических лиц.) </a:t>
            </a:r>
            <a:endParaRPr lang="ru-RU" sz="1400" b="1" smtClean="0">
              <a:solidFill>
                <a:srgbClr val="660033"/>
              </a:solidFill>
              <a:latin typeface="Calibri" pitchFamily="34" charset="0"/>
            </a:endParaRPr>
          </a:p>
          <a:p>
            <a:pPr eaLnBrk="1" hangingPunct="1"/>
            <a:r>
              <a:rPr lang="ru-RU" sz="1400" b="1" smtClean="0">
                <a:solidFill>
                  <a:srgbClr val="1903B9"/>
                </a:solidFill>
                <a:latin typeface="Calibri" pitchFamily="34" charset="0"/>
              </a:rPr>
              <a:t>Межбюджетные трансферты </a:t>
            </a:r>
            <a:r>
              <a:rPr lang="ru-RU" sz="1400" smtClean="0">
                <a:solidFill>
                  <a:srgbClr val="660033"/>
                </a:solidFill>
                <a:latin typeface="Calibri" pitchFamily="34" charset="0"/>
              </a:rPr>
              <a:t>– денежные средства, направляемые из одного уровня бюджетной системы в другой: </a:t>
            </a:r>
            <a:endParaRPr lang="ru-RU" sz="1400" b="1" smtClean="0">
              <a:solidFill>
                <a:srgbClr val="660033"/>
              </a:solidFill>
              <a:latin typeface="Calibri" pitchFamily="34" charset="0"/>
            </a:endParaRPr>
          </a:p>
          <a:p>
            <a:pPr eaLnBrk="1" hangingPunct="1"/>
            <a:r>
              <a:rPr lang="ru-RU" sz="1400" b="1" smtClean="0">
                <a:solidFill>
                  <a:srgbClr val="1903B9"/>
                </a:solidFill>
                <a:latin typeface="Calibri" pitchFamily="34" charset="0"/>
              </a:rPr>
              <a:t>-дотации </a:t>
            </a:r>
            <a:r>
              <a:rPr lang="ru-RU" sz="1400" smtClean="0">
                <a:solidFill>
                  <a:srgbClr val="660033"/>
                </a:solidFill>
                <a:latin typeface="Calibri" pitchFamily="34" charset="0"/>
              </a:rPr>
              <a:t>– безвозмездная финансовая помощь государства; </a:t>
            </a:r>
            <a:endParaRPr lang="ru-RU" sz="1400" b="1" smtClean="0">
              <a:solidFill>
                <a:srgbClr val="660033"/>
              </a:solidFill>
              <a:latin typeface="Calibri" pitchFamily="34" charset="0"/>
            </a:endParaRPr>
          </a:p>
          <a:p>
            <a:pPr eaLnBrk="1" hangingPunct="1"/>
            <a:r>
              <a:rPr lang="ru-RU" sz="1400" b="1" smtClean="0">
                <a:solidFill>
                  <a:srgbClr val="1903B9"/>
                </a:solidFill>
                <a:latin typeface="Calibri" pitchFamily="34" charset="0"/>
              </a:rPr>
              <a:t>-субвенции </a:t>
            </a:r>
            <a:r>
              <a:rPr lang="ru-RU" sz="1400" smtClean="0">
                <a:solidFill>
                  <a:srgbClr val="660033"/>
                </a:solidFill>
                <a:latin typeface="Calibri" pitchFamily="34" charset="0"/>
              </a:rPr>
              <a:t>– предоставляются на финансирование «переданных» другим публично-правовым образованиям полномочий;</a:t>
            </a:r>
            <a:endParaRPr lang="ru-RU" sz="1400" b="1" smtClean="0">
              <a:solidFill>
                <a:srgbClr val="660033"/>
              </a:solidFill>
              <a:latin typeface="Calibri" pitchFamily="34" charset="0"/>
            </a:endParaRPr>
          </a:p>
          <a:p>
            <a:pPr eaLnBrk="1" hangingPunct="1"/>
            <a:r>
              <a:rPr lang="ru-RU" sz="1400" b="1" smtClean="0">
                <a:solidFill>
                  <a:srgbClr val="1903B9"/>
                </a:solidFill>
                <a:latin typeface="Calibri" pitchFamily="34" charset="0"/>
              </a:rPr>
              <a:t>-субсидии </a:t>
            </a:r>
            <a:r>
              <a:rPr lang="ru-RU" sz="1400" smtClean="0">
                <a:solidFill>
                  <a:srgbClr val="660033"/>
                </a:solidFill>
                <a:latin typeface="Calibri" pitchFamily="34" charset="0"/>
              </a:rPr>
              <a:t>– предоставляются на условиях долевого софинансирования расходов других бюджетов</a:t>
            </a:r>
            <a:r>
              <a:rPr lang="ru-RU" sz="1400" smtClean="0">
                <a:latin typeface="Calibri" pitchFamily="34" charset="0"/>
              </a:rPr>
              <a:t>.</a:t>
            </a:r>
            <a:endParaRPr lang="ru-RU" sz="1400" b="1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362950" cy="3298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grpSp>
        <p:nvGrpSpPr>
          <p:cNvPr id="59394" name="Группа 7"/>
          <p:cNvGrpSpPr>
            <a:grpSpLocks/>
          </p:cNvGrpSpPr>
          <p:nvPr/>
        </p:nvGrpSpPr>
        <p:grpSpPr bwMode="auto">
          <a:xfrm>
            <a:off x="674688" y="682625"/>
            <a:ext cx="4041775" cy="2314575"/>
            <a:chOff x="0" y="0"/>
            <a:chExt cx="2851422" cy="1449564"/>
          </a:xfrm>
        </p:grpSpPr>
        <p:grpSp>
          <p:nvGrpSpPr>
            <p:cNvPr id="59396" name="Группа 8"/>
            <p:cNvGrpSpPr>
              <a:grpSpLocks/>
            </p:cNvGrpSpPr>
            <p:nvPr/>
          </p:nvGrpSpPr>
          <p:grpSpPr bwMode="auto">
            <a:xfrm rot="-780000">
              <a:off x="107318" y="76231"/>
              <a:ext cx="2744104" cy="1373333"/>
              <a:chOff x="85915" y="74390"/>
              <a:chExt cx="8782242" cy="1028016"/>
            </a:xfrm>
          </p:grpSpPr>
          <p:sp>
            <p:nvSpPr>
              <p:cNvPr id="11" name="Волна 10"/>
              <p:cNvSpPr/>
              <p:nvPr/>
            </p:nvSpPr>
            <p:spPr>
              <a:xfrm flipH="1">
                <a:off x="120530" y="74282"/>
                <a:ext cx="8738596" cy="489700"/>
              </a:xfrm>
              <a:prstGeom prst="wave">
                <a:avLst>
                  <a:gd name="adj1" fmla="val 20000"/>
                  <a:gd name="adj2" fmla="val 0"/>
                </a:avLst>
              </a:prstGeom>
              <a:gradFill flip="none" rotWithShape="1">
                <a:gsLst>
                  <a:gs pos="0">
                    <a:srgbClr val="0A0AF4">
                      <a:shade val="30000"/>
                      <a:satMod val="115000"/>
                    </a:srgbClr>
                  </a:gs>
                  <a:gs pos="50000">
                    <a:srgbClr val="0A0AF4">
                      <a:shade val="67500"/>
                      <a:satMod val="115000"/>
                    </a:srgbClr>
                  </a:gs>
                  <a:gs pos="100000">
                    <a:srgbClr val="0A0AF4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100">
                    <a:ea typeface="Times New Roman"/>
                    <a:cs typeface="Times New Roman"/>
                  </a:rPr>
                  <a:t> </a:t>
                </a:r>
                <a:endParaRPr lang="ru-RU" sz="1100">
                  <a:ea typeface="Calibri"/>
                  <a:cs typeface="Times New Roman"/>
                </a:endParaRPr>
              </a:p>
            </p:txBody>
          </p:sp>
          <p:sp>
            <p:nvSpPr>
              <p:cNvPr id="12" name="Волна 11"/>
              <p:cNvSpPr/>
              <p:nvPr/>
            </p:nvSpPr>
            <p:spPr>
              <a:xfrm flipH="1">
                <a:off x="103808" y="620149"/>
                <a:ext cx="8735012" cy="480024"/>
              </a:xfrm>
              <a:prstGeom prst="wave">
                <a:avLst>
                  <a:gd name="adj1" fmla="val 20000"/>
                  <a:gd name="adj2" fmla="val 0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100">
                    <a:ea typeface="Times New Roman"/>
                    <a:cs typeface="Times New Roman"/>
                  </a:rPr>
                  <a:t> </a:t>
                </a:r>
                <a:endParaRPr lang="ru-RU" sz="1100">
                  <a:ea typeface="Calibri"/>
                  <a:cs typeface="Times New Roman"/>
                </a:endParaRPr>
              </a:p>
            </p:txBody>
          </p:sp>
          <p:sp>
            <p:nvSpPr>
              <p:cNvPr id="13" name="Волна 12"/>
              <p:cNvSpPr/>
              <p:nvPr/>
            </p:nvSpPr>
            <p:spPr>
              <a:xfrm flipH="1">
                <a:off x="84274" y="344389"/>
                <a:ext cx="8738596" cy="484490"/>
              </a:xfrm>
              <a:prstGeom prst="wave">
                <a:avLst>
                  <a:gd name="adj1" fmla="val 20000"/>
                  <a:gd name="adj2" fmla="val 0"/>
                </a:avLst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100">
                    <a:ea typeface="Times New Roman"/>
                    <a:cs typeface="Times New Roman"/>
                  </a:rPr>
                  <a:t> </a:t>
                </a:r>
                <a:endParaRPr lang="ru-RU" sz="1100">
                  <a:ea typeface="Calibri"/>
                  <a:cs typeface="Times New Roman"/>
                </a:endParaRPr>
              </a:p>
            </p:txBody>
          </p:sp>
        </p:grpSp>
        <p:pic>
          <p:nvPicPr>
            <p:cNvPr id="59397" name="Picture 4" descr="Герб Красного Сулин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85852" cy="129723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281856" y="2967335"/>
            <a:ext cx="858029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35592"/>
            <a:ext cx="8712968" cy="3661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Этапы формирования бюджета поселения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42154" y="517937"/>
            <a:ext cx="8595521" cy="6010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tx2"/>
                </a:solidFill>
                <a:latin typeface="Chiller" pitchFamily="82" charset="0"/>
                <a:cs typeface="Arial" charset="0"/>
              </a:rPr>
              <a:t>Составление и утверждение бюджета </a:t>
            </a:r>
            <a:r>
              <a:rPr lang="ru-RU" sz="2000">
                <a:solidFill>
                  <a:schemeClr val="tx2"/>
                </a:solidFill>
                <a:latin typeface="Arial" charset="0"/>
                <a:cs typeface="Arial" charset="0"/>
              </a:rPr>
              <a:t>поселения </a:t>
            </a:r>
            <a:r>
              <a:rPr lang="ru-RU" sz="2000">
                <a:solidFill>
                  <a:schemeClr val="tx2"/>
                </a:solidFill>
                <a:latin typeface="Chiller" pitchFamily="82" charset="0"/>
                <a:cs typeface="Arial" charset="0"/>
              </a:rPr>
              <a:t>- сложный и многоуровневый процесс, основанный на правовых нормах</a:t>
            </a:r>
          </a:p>
        </p:txBody>
      </p:sp>
      <p:sp>
        <p:nvSpPr>
          <p:cNvPr id="4" name="Скругленный прямоугольник 1"/>
          <p:cNvSpPr/>
          <p:nvPr/>
        </p:nvSpPr>
        <p:spPr>
          <a:xfrm>
            <a:off x="100539" y="1320446"/>
            <a:ext cx="8985444" cy="18032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>
                <a:solidFill>
                  <a:srgbClr val="FF0066"/>
                </a:solidFill>
                <a:latin typeface="Chiller" pitchFamily="82" charset="0"/>
                <a:cs typeface="Arial" charset="0"/>
              </a:rPr>
              <a:t>Составление проекта бюджета:</a:t>
            </a:r>
            <a:r>
              <a:rPr lang="ru-RU" sz="1600">
                <a:solidFill>
                  <a:schemeClr val="tx2"/>
                </a:solidFill>
                <a:latin typeface="Chiller" pitchFamily="82" charset="0"/>
                <a:cs typeface="Arial" charset="0"/>
              </a:rPr>
              <a:t> 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cs typeface="Arial" charset="0"/>
              </a:rPr>
              <a:t>До начала составления проекта бюджета 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поселения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cs typeface="Arial" charset="0"/>
              </a:rPr>
              <a:t> Администрацией 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поселения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cs typeface="Arial" charset="0"/>
              </a:rPr>
              <a:t> принято постановление, которым определены ответственные исполнители, порядок и сроки работы над документами и материалами, необходимыми для составления проекта бюджета 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поселения.</a:t>
            </a:r>
          </a:p>
          <a:p>
            <a:pPr>
              <a:defRPr/>
            </a:pP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cs typeface="Arial" charset="0"/>
              </a:rPr>
              <a:t>Непосредственное составление бюджета 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поселения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cs typeface="Arial" charset="0"/>
              </a:rPr>
              <a:t> осуществляет 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сектор экономики и финансов 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cs typeface="Arial" charset="0"/>
              </a:rPr>
              <a:t>Администрации 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Табунщиковского сельского поселения 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cs typeface="Arial" charset="0"/>
              </a:rPr>
              <a:t>Красносулинского района.</a:t>
            </a:r>
          </a:p>
          <a:p>
            <a:pPr>
              <a:defRPr/>
            </a:pP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cs typeface="Arial" charset="0"/>
              </a:rPr>
              <a:t>Составленный проект бюджета 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поселения 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cs typeface="Arial" charset="0"/>
              </a:rPr>
              <a:t>представляется на рассмотрение 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главе 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Табунщиковского сельского поселения</a:t>
            </a:r>
            <a:r>
              <a:rPr lang="ru-RU" sz="1600">
                <a:solidFill>
                  <a:srgbClr val="474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  <a:cs typeface="Arial" charset="0"/>
              </a:rPr>
              <a:t> Красносулинского района.</a:t>
            </a:r>
          </a:p>
        </p:txBody>
      </p:sp>
      <p:sp>
        <p:nvSpPr>
          <p:cNvPr id="5" name="Скругленный прямоугольник 1"/>
          <p:cNvSpPr/>
          <p:nvPr/>
        </p:nvSpPr>
        <p:spPr>
          <a:xfrm>
            <a:off x="59515" y="3392487"/>
            <a:ext cx="9019895" cy="19253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>
                <a:solidFill>
                  <a:srgbClr val="FF0066"/>
                </a:solidFill>
                <a:latin typeface="Chiller" pitchFamily="82" charset="0"/>
                <a:cs typeface="Arial" charset="0"/>
              </a:rPr>
              <a:t>Рассмотрение проекта бюджета:</a:t>
            </a:r>
            <a:r>
              <a:rPr lang="ru-RU" sz="1600">
                <a:solidFill>
                  <a:schemeClr val="tx2"/>
                </a:solidFill>
                <a:latin typeface="Chiller" pitchFamily="82" charset="0"/>
                <a:cs typeface="Arial" charset="0"/>
              </a:rPr>
              <a:t> </a:t>
            </a:r>
            <a:r>
              <a:rPr lang="ru-RU" sz="1600">
                <a:solidFill>
                  <a:srgbClr val="238E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Arial" charset="0"/>
              </a:rPr>
              <a:t>Проект бюджета </a:t>
            </a:r>
            <a:r>
              <a:rPr lang="ru-RU" sz="1600">
                <a:solidFill>
                  <a:srgbClr val="238E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поселения</a:t>
            </a:r>
            <a:r>
              <a:rPr lang="ru-RU" sz="1600">
                <a:solidFill>
                  <a:srgbClr val="238E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Arial" charset="0"/>
              </a:rPr>
              <a:t> направляется главой Администрации в Собрание депутатов до </a:t>
            </a:r>
            <a:r>
              <a:rPr lang="ru-RU" sz="1600">
                <a:solidFill>
                  <a:srgbClr val="238E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15 ноября</a:t>
            </a:r>
            <a:r>
              <a:rPr lang="ru-RU" sz="1600">
                <a:solidFill>
                  <a:srgbClr val="238E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Arial" charset="0"/>
              </a:rPr>
              <a:t> 201</a:t>
            </a:r>
            <a:r>
              <a:rPr lang="ru-RU" sz="1600">
                <a:solidFill>
                  <a:srgbClr val="238E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</a:t>
            </a:r>
            <a:r>
              <a:rPr lang="ru-RU" sz="1600">
                <a:solidFill>
                  <a:srgbClr val="238E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Arial" charset="0"/>
              </a:rPr>
              <a:t> года. Постоянная комиссия Собрания депутатов по бюджету, налогам и собственности в установленный Регламентом Собрания депутатов срок готовит заключение на проект бюджета. По проекту решения Собрания депутатов о бюджете на предстоящий период проводятся публичные слушания в соответствии с Положением о публичных слушаниях, кроме того параметры бюджеты рассматриваются на заседаниях постоянной комиссии по бюджету, налогам и собственности.</a:t>
            </a:r>
          </a:p>
        </p:txBody>
      </p:sp>
      <p:sp>
        <p:nvSpPr>
          <p:cNvPr id="6" name="Скругленный прямоугольник 1"/>
          <p:cNvSpPr/>
          <p:nvPr/>
        </p:nvSpPr>
        <p:spPr>
          <a:xfrm>
            <a:off x="65865" y="5461820"/>
            <a:ext cx="9019895" cy="12359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>
                <a:solidFill>
                  <a:srgbClr val="FF0066"/>
                </a:solidFill>
                <a:latin typeface="Chiller" pitchFamily="82" charset="0"/>
                <a:cs typeface="Arial" charset="0"/>
              </a:rPr>
              <a:t>Утверждение бюджета:</a:t>
            </a:r>
            <a:r>
              <a:rPr lang="ru-RU" sz="1600">
                <a:solidFill>
                  <a:schemeClr val="tx2"/>
                </a:solidFill>
                <a:latin typeface="Chiller" pitchFamily="82" charset="0"/>
                <a:cs typeface="Arial" charset="0"/>
              </a:rPr>
              <a:t> </a:t>
            </a:r>
            <a:r>
              <a:rPr lang="ru-RU" sz="1600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Arial" charset="0"/>
              </a:rPr>
              <a:t>Решение о бюджете </a:t>
            </a:r>
            <a:r>
              <a:rPr lang="ru-RU" sz="1600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Табунщиковского сельского поселения </a:t>
            </a:r>
            <a:r>
              <a:rPr lang="ru-RU" sz="1600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Arial" charset="0"/>
              </a:rPr>
              <a:t>Красносулинского района на 201</a:t>
            </a:r>
            <a:r>
              <a:rPr lang="ru-RU" sz="1600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8</a:t>
            </a:r>
            <a:r>
              <a:rPr lang="ru-RU" sz="1600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Arial" charset="0"/>
              </a:rPr>
              <a:t> год и на плановый период 201</a:t>
            </a:r>
            <a:r>
              <a:rPr lang="ru-RU" sz="1600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</a:t>
            </a:r>
            <a:r>
              <a:rPr lang="ru-RU" sz="1600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Arial" charset="0"/>
              </a:rPr>
              <a:t> и 20</a:t>
            </a:r>
            <a:r>
              <a:rPr lang="ru-RU" sz="1600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</a:t>
            </a:r>
            <a:r>
              <a:rPr lang="ru-RU" sz="1600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Arial" charset="0"/>
              </a:rPr>
              <a:t> годов утверждается депутатами Собрания депутатов </a:t>
            </a:r>
            <a:r>
              <a:rPr lang="ru-RU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Табунщиковского сельского поселения</a:t>
            </a: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Arial" charset="0"/>
              </a:rPr>
              <a:t>Красносулинского района до начала финансового года</a:t>
            </a:r>
            <a:r>
              <a:rPr lang="ru-RU" sz="1600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т.е последняя дата 31.12.2017</a:t>
            </a:r>
            <a:r>
              <a:rPr lang="ru-RU" sz="1600">
                <a:solidFill>
                  <a:srgbClr val="2EA4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468313" y="1557338"/>
            <a:ext cx="1828800" cy="104616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>
            <a:flatTx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</a:t>
            </a:r>
          </a:p>
        </p:txBody>
      </p:sp>
      <p:sp>
        <p:nvSpPr>
          <p:cNvPr id="8194" name="AutoShape 21"/>
          <p:cNvSpPr>
            <a:spLocks noChangeArrowheads="1"/>
          </p:cNvSpPr>
          <p:nvPr/>
        </p:nvSpPr>
        <p:spPr bwMode="auto">
          <a:xfrm>
            <a:off x="355600" y="3143250"/>
            <a:ext cx="2365375" cy="1785938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>
            <a:flatTx/>
          </a:bodyPr>
          <a:lstStyle/>
          <a:p>
            <a:pPr algn="ctr">
              <a:spcAft>
                <a:spcPts val="100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Федерального закона от 6 октября 2003 года № 131-ФЗ «Об общих принципах организации местного самоуправления в РФ»</a:t>
            </a:r>
          </a:p>
        </p:txBody>
      </p:sp>
      <p:sp>
        <p:nvSpPr>
          <p:cNvPr id="8195" name="AutoShape 22"/>
          <p:cNvSpPr>
            <a:spLocks noChangeArrowheads="1"/>
          </p:cNvSpPr>
          <p:nvPr/>
        </p:nvSpPr>
        <p:spPr bwMode="auto">
          <a:xfrm>
            <a:off x="977900" y="5429250"/>
            <a:ext cx="3095625" cy="808038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FF"/>
            </a:extrusionClr>
          </a:sp3d>
        </p:spPr>
        <p:txBody>
          <a:bodyPr>
            <a:flatTx/>
          </a:bodyPr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</a:rPr>
              <a:t>Бюджетное послание президента РФ о бюджетной политике в 2018-2020 годах</a:t>
            </a:r>
            <a:endParaRPr lang="ru-RU" sz="1400" b="1">
              <a:solidFill>
                <a:srgbClr val="FFFFFF"/>
              </a:solidFill>
            </a:endParaRPr>
          </a:p>
        </p:txBody>
      </p:sp>
      <p:sp>
        <p:nvSpPr>
          <p:cNvPr id="8196" name="AutoShape 23"/>
          <p:cNvSpPr>
            <a:spLocks noChangeArrowheads="1"/>
          </p:cNvSpPr>
          <p:nvPr/>
        </p:nvSpPr>
        <p:spPr bwMode="auto">
          <a:xfrm>
            <a:off x="6149975" y="1519238"/>
            <a:ext cx="2673350" cy="107156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050"/>
            </a:extrusionClr>
          </a:sp3d>
        </p:spPr>
        <p:txBody>
          <a:bodyPr>
            <a:flatTx/>
          </a:bodyPr>
          <a:lstStyle/>
          <a:p>
            <a:pPr algn="ctr">
              <a:spcAft>
                <a:spcPts val="1000"/>
              </a:spcAft>
            </a:pPr>
            <a:r>
              <a:rPr lang="ru-RU" sz="1400" b="1">
                <a:latin typeface="Times New Roman" pitchFamily="18" charset="0"/>
              </a:rPr>
              <a:t>Областной закон «Об областном бюджете на 2017 год и плановый период 2018-2019 годов»</a:t>
            </a:r>
            <a:endParaRPr lang="ru-RU" sz="1400" b="1"/>
          </a:p>
        </p:txBody>
      </p:sp>
      <p:sp>
        <p:nvSpPr>
          <p:cNvPr id="8197" name="AutoShape 24"/>
          <p:cNvSpPr>
            <a:spLocks noChangeArrowheads="1"/>
          </p:cNvSpPr>
          <p:nvPr/>
        </p:nvSpPr>
        <p:spPr bwMode="auto">
          <a:xfrm>
            <a:off x="3286125" y="333375"/>
            <a:ext cx="2614613" cy="1655763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rgbClr val="0D0D0D"/>
                </a:solidFill>
                <a:latin typeface="Times New Roman" pitchFamily="18" charset="0"/>
              </a:rPr>
              <a:t>Прогноз социально-экономического развития </a:t>
            </a:r>
            <a:r>
              <a:rPr lang="ru-RU" sz="1400" b="1">
                <a:latin typeface="Times New Roman" pitchFamily="18" charset="0"/>
              </a:rPr>
              <a:t>Табунщиковского сельского поселения</a:t>
            </a:r>
            <a:r>
              <a:rPr lang="ru-RU" sz="1400">
                <a:latin typeface="Times New Roman" pitchFamily="18" charset="0"/>
              </a:rPr>
              <a:t> </a:t>
            </a:r>
            <a:r>
              <a:rPr lang="ru-RU" sz="1400" b="1">
                <a:solidFill>
                  <a:srgbClr val="0D0D0D"/>
                </a:solidFill>
                <a:latin typeface="Times New Roman" pitchFamily="18" charset="0"/>
              </a:rPr>
              <a:t>Красносулинского района на 2018-2020 годы</a:t>
            </a:r>
          </a:p>
        </p:txBody>
      </p:sp>
      <p:sp>
        <p:nvSpPr>
          <p:cNvPr id="8198" name="AutoShape 25"/>
          <p:cNvSpPr>
            <a:spLocks noChangeArrowheads="1"/>
          </p:cNvSpPr>
          <p:nvPr/>
        </p:nvSpPr>
        <p:spPr bwMode="auto">
          <a:xfrm>
            <a:off x="6227763" y="3429000"/>
            <a:ext cx="2608262" cy="12271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algn="ctr">
              <a:spcAft>
                <a:spcPts val="1000"/>
              </a:spcAft>
            </a:pPr>
            <a:r>
              <a:rPr lang="ru-RU" sz="1200" b="1">
                <a:solidFill>
                  <a:srgbClr val="1903B9"/>
                </a:solidFill>
                <a:latin typeface="Times New Roman" pitchFamily="18" charset="0"/>
              </a:rPr>
              <a:t>Бюджетный прогноз Табунщиковского сельского поселения</a:t>
            </a:r>
          </a:p>
          <a:p>
            <a:pPr algn="ctr">
              <a:spcAft>
                <a:spcPts val="1000"/>
              </a:spcAft>
            </a:pPr>
            <a:r>
              <a:rPr lang="ru-RU" sz="1200" b="1">
                <a:solidFill>
                  <a:srgbClr val="1903B9"/>
                </a:solidFill>
                <a:latin typeface="Times New Roman" pitchFamily="18" charset="0"/>
              </a:rPr>
              <a:t> Красносулинского района на период 2017-2022 годов</a:t>
            </a:r>
          </a:p>
        </p:txBody>
      </p:sp>
      <p:sp>
        <p:nvSpPr>
          <p:cNvPr id="8199" name="AutoShape 26"/>
          <p:cNvSpPr>
            <a:spLocks noChangeArrowheads="1"/>
          </p:cNvSpPr>
          <p:nvPr/>
        </p:nvSpPr>
        <p:spPr bwMode="auto">
          <a:xfrm>
            <a:off x="5364163" y="5516563"/>
            <a:ext cx="2970212" cy="1152525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>
            <a:flatTx/>
          </a:bodyPr>
          <a:lstStyle/>
          <a:p>
            <a:pPr algn="ctr">
              <a:spcAft>
                <a:spcPts val="1000"/>
              </a:spcAft>
            </a:pPr>
            <a:r>
              <a:rPr 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Табунщиковского сельского поселения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Красносулинского района на 2018-2020 годы</a:t>
            </a:r>
          </a:p>
        </p:txBody>
      </p:sp>
      <p:cxnSp>
        <p:nvCxnSpPr>
          <p:cNvPr id="8200" name="AutoShape 27"/>
          <p:cNvCxnSpPr>
            <a:cxnSpLocks noChangeShapeType="1"/>
          </p:cNvCxnSpPr>
          <p:nvPr/>
        </p:nvCxnSpPr>
        <p:spPr bwMode="auto">
          <a:xfrm>
            <a:off x="2525713" y="2035175"/>
            <a:ext cx="871537" cy="5349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201" name="AutoShape 28"/>
          <p:cNvCxnSpPr>
            <a:cxnSpLocks noChangeShapeType="1"/>
          </p:cNvCxnSpPr>
          <p:nvPr/>
        </p:nvCxnSpPr>
        <p:spPr bwMode="auto">
          <a:xfrm flipV="1">
            <a:off x="2928938" y="4048125"/>
            <a:ext cx="428625" cy="71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202" name="AutoShape 29"/>
          <p:cNvCxnSpPr>
            <a:cxnSpLocks noChangeShapeType="1"/>
          </p:cNvCxnSpPr>
          <p:nvPr/>
        </p:nvCxnSpPr>
        <p:spPr bwMode="auto">
          <a:xfrm flipV="1">
            <a:off x="2755900" y="4487863"/>
            <a:ext cx="1000125" cy="7381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203" name="AutoShape 30"/>
          <p:cNvCxnSpPr>
            <a:cxnSpLocks noChangeShapeType="1"/>
          </p:cNvCxnSpPr>
          <p:nvPr/>
        </p:nvCxnSpPr>
        <p:spPr bwMode="auto">
          <a:xfrm>
            <a:off x="4622800" y="1989138"/>
            <a:ext cx="0" cy="298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204" name="AutoShape 31"/>
          <p:cNvCxnSpPr>
            <a:cxnSpLocks noChangeShapeType="1"/>
          </p:cNvCxnSpPr>
          <p:nvPr/>
        </p:nvCxnSpPr>
        <p:spPr bwMode="auto">
          <a:xfrm rot="10800000" flipV="1">
            <a:off x="5811838" y="2193925"/>
            <a:ext cx="474662" cy="473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205" name="AutoShape 33"/>
          <p:cNvCxnSpPr>
            <a:cxnSpLocks noChangeShapeType="1"/>
          </p:cNvCxnSpPr>
          <p:nvPr/>
        </p:nvCxnSpPr>
        <p:spPr bwMode="auto">
          <a:xfrm flipH="1" flipV="1">
            <a:off x="5553075" y="4487863"/>
            <a:ext cx="498475" cy="649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" name="Прямая со стрелкой 9"/>
          <p:cNvCxnSpPr/>
          <p:nvPr/>
        </p:nvCxnSpPr>
        <p:spPr>
          <a:xfrm flipH="1" flipV="1">
            <a:off x="5900738" y="4037013"/>
            <a:ext cx="319087" cy="184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7" name="Rectangle 18"/>
          <p:cNvSpPr>
            <a:spLocks noChangeArrowheads="1"/>
          </p:cNvSpPr>
          <p:nvPr/>
        </p:nvSpPr>
        <p:spPr bwMode="auto">
          <a:xfrm>
            <a:off x="2959100" y="3108325"/>
            <a:ext cx="3227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ОСНОВА ФОРМИРОВАНИЯ</a:t>
            </a:r>
          </a:p>
          <a:p>
            <a:pPr algn="ctr"/>
            <a:r>
              <a:rPr lang="ru-RU"/>
              <a:t> БЮДЖЕТА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785225" cy="86360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8B1003"/>
                </a:solidFill>
                <a:latin typeface="Calibri" pitchFamily="34" charset="0"/>
              </a:rPr>
              <a:t>ОСНОВНЫЕ НАПРАВЛЕНИЯ БЮДЖЕТНОЙ И  НАЛОГОВОЙ ПОЛИТИКИ ТАБУНЩИКОВСКОГО СЕЛЬСКОГО ПОСЕЛЕНИЯ КРАСНОСУЛИНСКОГО РАЙОНА </a:t>
            </a:r>
            <a:br>
              <a:rPr lang="ru-RU" sz="1800" b="1" smtClean="0">
                <a:solidFill>
                  <a:srgbClr val="8B1003"/>
                </a:solidFill>
                <a:latin typeface="Calibri" pitchFamily="34" charset="0"/>
              </a:rPr>
            </a:br>
            <a:r>
              <a:rPr lang="ru-RU" sz="1800" b="1" smtClean="0">
                <a:solidFill>
                  <a:srgbClr val="8B1003"/>
                </a:solidFill>
                <a:latin typeface="Calibri" pitchFamily="34" charset="0"/>
              </a:rPr>
              <a:t>НА  2018-2020 ГОДЫ</a:t>
            </a:r>
          </a:p>
        </p:txBody>
      </p:sp>
      <p:sp>
        <p:nvSpPr>
          <p:cNvPr id="9218" name="Rectangle 3"/>
          <p:cNvSpPr>
            <a:spLocks noGrp="1"/>
          </p:cNvSpPr>
          <p:nvPr>
            <p:ph idx="4294967295"/>
          </p:nvPr>
        </p:nvSpPr>
        <p:spPr>
          <a:xfrm>
            <a:off x="2411413" y="620713"/>
            <a:ext cx="6732587" cy="5688012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ru-RU" sz="1600" smtClean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ru-RU" sz="1600" smtClean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600" smtClean="0">
                <a:latin typeface="Calibri" pitchFamily="34" charset="0"/>
              </a:rPr>
              <a:t>   </a:t>
            </a:r>
            <a:r>
              <a:rPr lang="ru-RU" sz="1600" smtClean="0">
                <a:solidFill>
                  <a:srgbClr val="1903B9"/>
                </a:solidFill>
                <a:latin typeface="Calibri" pitchFamily="34" charset="0"/>
              </a:rPr>
              <a:t>• Наращивание темпов роста собственных (налоговых и неналоговых) доходов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600" smtClean="0">
                <a:solidFill>
                  <a:srgbClr val="1903B9"/>
                </a:solidFill>
                <a:latin typeface="Calibri" pitchFamily="34" charset="0"/>
              </a:rPr>
              <a:t>  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600" smtClean="0">
                <a:solidFill>
                  <a:srgbClr val="1903B9"/>
                </a:solidFill>
                <a:latin typeface="Calibri" pitchFamily="34" charset="0"/>
              </a:rPr>
              <a:t>   • Обеспечение устойчивости бюджета Табунщиковского сельского поселения Красносулинского района, выполнение принятых обязательств перед гражданами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600" smtClean="0">
                <a:solidFill>
                  <a:srgbClr val="1903B9"/>
                </a:solidFill>
                <a:latin typeface="Calibri" pitchFamily="34" charset="0"/>
              </a:rPr>
              <a:t>  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600" smtClean="0">
                <a:solidFill>
                  <a:srgbClr val="1903B9"/>
                </a:solidFill>
                <a:latin typeface="Calibri" pitchFamily="34" charset="0"/>
              </a:rPr>
              <a:t>   • Создание благоприятных условий для осуществления предпринимательской деятельности как одного из источников обеспечения наполняемости бюджета собственными доходами в полном объеме и недопущение какого-либо увеличения налоговой нагрузки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600" smtClean="0">
                <a:solidFill>
                  <a:srgbClr val="1903B9"/>
                </a:solidFill>
                <a:latin typeface="Calibri" pitchFamily="34" charset="0"/>
              </a:rPr>
              <a:t>  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600" smtClean="0">
                <a:solidFill>
                  <a:srgbClr val="1903B9"/>
                </a:solidFill>
                <a:latin typeface="Calibri" pitchFamily="34" charset="0"/>
              </a:rPr>
              <a:t>• Своевременное исполнение расходных обязательств, недопущение возникновения просроченной кредиторской задолженности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600" smtClean="0">
                <a:solidFill>
                  <a:srgbClr val="1903B9"/>
                </a:solidFill>
                <a:latin typeface="Calibri" pitchFamily="34" charset="0"/>
              </a:rPr>
              <a:t>  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600" smtClean="0">
                <a:solidFill>
                  <a:srgbClr val="1903B9"/>
                </a:solidFill>
                <a:latin typeface="Calibri" pitchFamily="34" charset="0"/>
              </a:rPr>
              <a:t>   • Исключение нерезультативных расходов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600" smtClean="0">
                <a:solidFill>
                  <a:srgbClr val="1903B9"/>
                </a:solidFill>
                <a:latin typeface="Calibri" pitchFamily="34" charset="0"/>
              </a:rPr>
              <a:t>  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600" smtClean="0">
                <a:solidFill>
                  <a:srgbClr val="1903B9"/>
                </a:solidFill>
                <a:latin typeface="Calibri" pitchFamily="34" charset="0"/>
              </a:rPr>
              <a:t>   • Недопущение увеличения действующих и принятия новых расходных обязательств, не обеспеченных финансовыми источниками</a:t>
            </a:r>
          </a:p>
          <a:p>
            <a:pPr eaLnBrk="1" hangingPunct="1">
              <a:lnSpc>
                <a:spcPct val="70000"/>
              </a:lnSpc>
            </a:pPr>
            <a:endParaRPr lang="ru-RU" sz="1600" smtClean="0">
              <a:latin typeface="Calibri" pitchFamily="34" charset="0"/>
            </a:endParaRPr>
          </a:p>
        </p:txBody>
      </p:sp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1785950" cy="145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2428875"/>
            <a:ext cx="241458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929063"/>
            <a:ext cx="19558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Куб 35"/>
          <p:cNvSpPr>
            <a:spLocks noChangeArrowheads="1"/>
          </p:cNvSpPr>
          <p:nvPr/>
        </p:nvSpPr>
        <p:spPr bwMode="auto">
          <a:xfrm>
            <a:off x="539750" y="1052513"/>
            <a:ext cx="3381375" cy="723900"/>
          </a:xfrm>
          <a:prstGeom prst="cube">
            <a:avLst>
              <a:gd name="adj" fmla="val 11843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800">
              <a:ea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645,5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42" name="Блок-схема: процесс 36"/>
          <p:cNvSpPr>
            <a:spLocks noChangeArrowheads="1"/>
          </p:cNvSpPr>
          <p:nvPr/>
        </p:nvSpPr>
        <p:spPr bwMode="auto">
          <a:xfrm>
            <a:off x="1187450" y="0"/>
            <a:ext cx="2038350" cy="800100"/>
          </a:xfrm>
          <a:prstGeom prst="flowChartProcess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latin typeface="Calibri" pitchFamily="34" charset="0"/>
                <a:ea typeface="Constantia" pitchFamily="18" charset="0"/>
                <a:cs typeface="Times New Roman" pitchFamily="18" charset="0"/>
              </a:rPr>
              <a:t>Доходы бюджета 8524,6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43" name="Блок-схема: процесс 37"/>
          <p:cNvSpPr>
            <a:spLocks noChangeArrowheads="1"/>
          </p:cNvSpPr>
          <p:nvPr/>
        </p:nvSpPr>
        <p:spPr bwMode="auto">
          <a:xfrm>
            <a:off x="6084888" y="0"/>
            <a:ext cx="2038350" cy="793750"/>
          </a:xfrm>
          <a:prstGeom prst="flowChartProcess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ea typeface="Constantia" pitchFamily="18" charset="0"/>
                <a:cs typeface="Times New Roman" pitchFamily="18" charset="0"/>
              </a:rPr>
              <a:t>Расходы бюджета</a:t>
            </a:r>
            <a:endParaRPr lang="ru-RU" sz="800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>
                <a:latin typeface="Calibri" pitchFamily="34" charset="0"/>
                <a:ea typeface="Constantia" pitchFamily="18" charset="0"/>
                <a:cs typeface="Times New Roman" pitchFamily="18" charset="0"/>
              </a:rPr>
              <a:t>8524,6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44" name="Куб 41"/>
          <p:cNvSpPr>
            <a:spLocks noChangeArrowheads="1"/>
          </p:cNvSpPr>
          <p:nvPr/>
        </p:nvSpPr>
        <p:spPr bwMode="auto">
          <a:xfrm>
            <a:off x="539750" y="1700213"/>
            <a:ext cx="3381375" cy="895350"/>
          </a:xfrm>
          <a:prstGeom prst="cube">
            <a:avLst>
              <a:gd name="adj" fmla="val 7116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Налог на имущество физических лиц </a:t>
            </a:r>
            <a:endParaRPr lang="ru-RU" sz="800">
              <a:ea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119,0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45" name="Куб 42"/>
          <p:cNvSpPr>
            <a:spLocks noChangeArrowheads="1"/>
          </p:cNvSpPr>
          <p:nvPr/>
        </p:nvSpPr>
        <p:spPr bwMode="auto">
          <a:xfrm>
            <a:off x="468313" y="4652963"/>
            <a:ext cx="3381375" cy="1152525"/>
          </a:xfrm>
          <a:prstGeom prst="cube">
            <a:avLst>
              <a:gd name="adj" fmla="val 15579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Иные доходы</a:t>
            </a:r>
            <a:endParaRPr lang="ru-RU" sz="800">
              <a:ea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1775,3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46" name="Куб 43"/>
          <p:cNvSpPr>
            <a:spLocks noChangeArrowheads="1"/>
          </p:cNvSpPr>
          <p:nvPr/>
        </p:nvSpPr>
        <p:spPr bwMode="auto">
          <a:xfrm>
            <a:off x="468313" y="3933825"/>
            <a:ext cx="3381375" cy="1150938"/>
          </a:xfrm>
          <a:prstGeom prst="cube">
            <a:avLst>
              <a:gd name="adj" fmla="val 13125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Дотации бюджетам сельских поселений на выравнивание бюджетной обеспеченности </a:t>
            </a:r>
          </a:p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4732,4</a:t>
            </a:r>
            <a:endParaRPr lang="ru-RU" sz="1200">
              <a:latin typeface="Times New Roman" pitchFamily="18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47" name="Куб 44"/>
          <p:cNvSpPr>
            <a:spLocks noChangeArrowheads="1"/>
          </p:cNvSpPr>
          <p:nvPr/>
        </p:nvSpPr>
        <p:spPr bwMode="auto">
          <a:xfrm>
            <a:off x="5435600" y="1052513"/>
            <a:ext cx="3381375" cy="657225"/>
          </a:xfrm>
          <a:prstGeom prst="cube">
            <a:avLst>
              <a:gd name="adj" fmla="val 11843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ОБЩЕГОСУДАРСТВЕННЫЕ ВОПРОСЫ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4134,1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48" name="Куб 45"/>
          <p:cNvSpPr>
            <a:spLocks noChangeArrowheads="1"/>
          </p:cNvSpPr>
          <p:nvPr/>
        </p:nvSpPr>
        <p:spPr bwMode="auto">
          <a:xfrm>
            <a:off x="5364163" y="1628775"/>
            <a:ext cx="3381375" cy="847725"/>
          </a:xfrm>
          <a:prstGeom prst="cube">
            <a:avLst>
              <a:gd name="adj" fmla="val 11843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800">
              <a:ea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50,0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49" name="Куб 46"/>
          <p:cNvSpPr>
            <a:spLocks noChangeArrowheads="1"/>
          </p:cNvSpPr>
          <p:nvPr/>
        </p:nvSpPr>
        <p:spPr bwMode="auto">
          <a:xfrm>
            <a:off x="5364163" y="2420938"/>
            <a:ext cx="3381375" cy="647700"/>
          </a:xfrm>
          <a:prstGeom prst="cube">
            <a:avLst>
              <a:gd name="adj" fmla="val 11843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Физическая культура и спорт</a:t>
            </a:r>
            <a:endParaRPr lang="ru-RU" sz="800">
              <a:ea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30,0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50" name="Куб 47"/>
          <p:cNvSpPr>
            <a:spLocks noChangeArrowheads="1"/>
          </p:cNvSpPr>
          <p:nvPr/>
        </p:nvSpPr>
        <p:spPr bwMode="auto">
          <a:xfrm>
            <a:off x="5364163" y="2997200"/>
            <a:ext cx="3381375" cy="638175"/>
          </a:xfrm>
          <a:prstGeom prst="cube">
            <a:avLst>
              <a:gd name="adj" fmla="val 11843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Культура и кинематография</a:t>
            </a:r>
            <a:endParaRPr lang="ru-RU" sz="800">
              <a:ea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1894,0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51" name="Куб 48"/>
          <p:cNvSpPr>
            <a:spLocks noChangeArrowheads="1"/>
          </p:cNvSpPr>
          <p:nvPr/>
        </p:nvSpPr>
        <p:spPr bwMode="auto">
          <a:xfrm>
            <a:off x="5364163" y="3573463"/>
            <a:ext cx="3381375" cy="657225"/>
          </a:xfrm>
          <a:prstGeom prst="cube">
            <a:avLst>
              <a:gd name="adj" fmla="val 11843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800">
              <a:ea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1454,9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52" name="Куб 49"/>
          <p:cNvSpPr>
            <a:spLocks noChangeArrowheads="1"/>
          </p:cNvSpPr>
          <p:nvPr/>
        </p:nvSpPr>
        <p:spPr bwMode="auto">
          <a:xfrm>
            <a:off x="5364163" y="4149725"/>
            <a:ext cx="3381375" cy="723900"/>
          </a:xfrm>
          <a:prstGeom prst="cube">
            <a:avLst>
              <a:gd name="adj" fmla="val 11843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Национальная оборона</a:t>
            </a:r>
            <a:endParaRPr lang="ru-RU" sz="800">
              <a:ea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189,5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53" name="Куб 50"/>
          <p:cNvSpPr>
            <a:spLocks noChangeArrowheads="1"/>
          </p:cNvSpPr>
          <p:nvPr/>
        </p:nvSpPr>
        <p:spPr bwMode="auto">
          <a:xfrm>
            <a:off x="5364163" y="4724400"/>
            <a:ext cx="3381375" cy="723900"/>
          </a:xfrm>
          <a:prstGeom prst="cube">
            <a:avLst>
              <a:gd name="adj" fmla="val 11843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sz="800">
              <a:latin typeface="Times New Roman" pitchFamily="18" charset="0"/>
              <a:ea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695,8</a:t>
            </a:r>
            <a:endParaRPr lang="ru-RU">
              <a:latin typeface="Times New Roman" pitchFamily="18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54" name="AutoShape 44"/>
          <p:cNvSpPr>
            <a:spLocks noChangeArrowheads="1"/>
          </p:cNvSpPr>
          <p:nvPr/>
        </p:nvSpPr>
        <p:spPr bwMode="auto">
          <a:xfrm>
            <a:off x="468313" y="2420938"/>
            <a:ext cx="3381375" cy="742950"/>
          </a:xfrm>
          <a:prstGeom prst="cube">
            <a:avLst>
              <a:gd name="adj" fmla="val 7116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Земельный налог</a:t>
            </a:r>
            <a:endParaRPr lang="ru-RU" sz="800">
              <a:ea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1242,0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55" name="AutoShape 43"/>
          <p:cNvSpPr>
            <a:spLocks noChangeArrowheads="1"/>
          </p:cNvSpPr>
          <p:nvPr/>
        </p:nvSpPr>
        <p:spPr bwMode="auto">
          <a:xfrm>
            <a:off x="468313" y="3068638"/>
            <a:ext cx="3381375" cy="828675"/>
          </a:xfrm>
          <a:prstGeom prst="cube">
            <a:avLst>
              <a:gd name="adj" fmla="val 7116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10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800">
              <a:ea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10,4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56" name="Rectangle 56"/>
          <p:cNvSpPr>
            <a:spLocks noChangeArrowheads="1"/>
          </p:cNvSpPr>
          <p:nvPr/>
        </p:nvSpPr>
        <p:spPr bwMode="auto">
          <a:xfrm>
            <a:off x="0" y="6092825"/>
            <a:ext cx="8207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Табунщиковского сельского поселения на 2018 год</a:t>
            </a:r>
            <a:endParaRPr lang="ru-RU" sz="800" i="1">
              <a:ea typeface="Constantia" pitchFamily="18" charset="0"/>
              <a:cs typeface="Times New Roman" pitchFamily="18" charset="0"/>
            </a:endParaRPr>
          </a:p>
          <a:p>
            <a:pPr eaLnBrk="0" hangingPunct="0"/>
            <a:endParaRPr lang="ru-RU" i="1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57" name="Rectangle 58"/>
          <p:cNvSpPr>
            <a:spLocks noChangeArrowheads="1"/>
          </p:cNvSpPr>
          <p:nvPr/>
        </p:nvSpPr>
        <p:spPr bwMode="auto">
          <a:xfrm>
            <a:off x="8234363" y="188913"/>
            <a:ext cx="90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 i="1">
              <a:solidFill>
                <a:srgbClr val="000000"/>
              </a:solidFill>
              <a:latin typeface="Times New Roman" pitchFamily="18" charset="0"/>
              <a:ea typeface="Constant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 i="1">
                <a:solidFill>
                  <a:srgbClr val="000000"/>
                </a:solidFill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в тыс. руб</a:t>
            </a:r>
            <a:endParaRPr lang="ru-RU">
              <a:latin typeface="Calibri" pitchFamily="34" charset="0"/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10258" name="Куб 50"/>
          <p:cNvSpPr>
            <a:spLocks noChangeArrowheads="1"/>
          </p:cNvSpPr>
          <p:nvPr/>
        </p:nvSpPr>
        <p:spPr bwMode="auto">
          <a:xfrm>
            <a:off x="5292725" y="5445125"/>
            <a:ext cx="3527425" cy="792163"/>
          </a:xfrm>
          <a:prstGeom prst="cube">
            <a:avLst>
              <a:gd name="adj" fmla="val 11843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000000"/>
                </a:solidFill>
                <a:latin typeface="Constantia" pitchFamily="18" charset="0"/>
              </a:rPr>
              <a:t>Профессиональная подготовка, переподготовка и повышение квалификации </a:t>
            </a:r>
          </a:p>
          <a:p>
            <a:pPr algn="ctr"/>
            <a:r>
              <a:rPr lang="ru-RU" sz="1200">
                <a:latin typeface="Times New Roman" pitchFamily="18" charset="0"/>
              </a:rPr>
              <a:t>23,5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679" y="0"/>
            <a:ext cx="8951786" cy="7143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FF"/>
                </a:solidFill>
                <a:latin typeface="Arial" charset="0"/>
                <a:cs typeface="Arial" charset="0"/>
              </a:rPr>
              <a:t>Показатели социально-экономического развития </a:t>
            </a:r>
            <a:r>
              <a:rPr lang="ru-RU" b="1">
                <a:solidFill>
                  <a:srgbClr val="1903B9"/>
                </a:solidFill>
                <a:latin typeface="Arial" charset="0"/>
                <a:cs typeface="Arial" charset="0"/>
              </a:rPr>
              <a:t>Табунщиковского сельского поселения</a:t>
            </a:r>
            <a:r>
              <a:rPr lang="ru-RU">
                <a:solidFill>
                  <a:srgbClr val="1903B9"/>
                </a:solidFill>
                <a:latin typeface="Arial" charset="0"/>
                <a:cs typeface="Arial" charset="0"/>
              </a:rPr>
              <a:t> </a:t>
            </a:r>
            <a:r>
              <a:rPr lang="ru-RU" b="1">
                <a:solidFill>
                  <a:srgbClr val="1903B9"/>
                </a:solidFill>
                <a:latin typeface="Arial" charset="0"/>
                <a:cs typeface="Arial" charset="0"/>
              </a:rPr>
              <a:t>Красносулинского района</a:t>
            </a:r>
          </a:p>
        </p:txBody>
      </p:sp>
      <p:sp>
        <p:nvSpPr>
          <p:cNvPr id="3" name="Прямоугольник 1"/>
          <p:cNvSpPr/>
          <p:nvPr/>
        </p:nvSpPr>
        <p:spPr>
          <a:xfrm>
            <a:off x="349250" y="857250"/>
            <a:ext cx="8461375" cy="7143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Прогнозирование налоговых и неналоговых доходов бюджета района на очередной финансовый год и на плановый период осуществляется на основе показателей прогноза социально-экономического развития Табунщиковского сельского поселения Красносулинского района</a:t>
            </a:r>
          </a:p>
        </p:txBody>
      </p:sp>
      <p:sp>
        <p:nvSpPr>
          <p:cNvPr id="4" name="Прямоугольник 1"/>
          <p:cNvSpPr/>
          <p:nvPr/>
        </p:nvSpPr>
        <p:spPr>
          <a:xfrm>
            <a:off x="357188" y="1643063"/>
            <a:ext cx="8501062" cy="7143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600" b="1">
              <a:solidFill>
                <a:srgbClr val="FF0066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ru-RU" sz="1600" b="1">
              <a:solidFill>
                <a:srgbClr val="FF0066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ru-RU" b="1">
                <a:solidFill>
                  <a:srgbClr val="FF0066"/>
                </a:solidFill>
                <a:latin typeface="Calibri" pitchFamily="34" charset="0"/>
                <a:cs typeface="Arial" charset="0"/>
              </a:rPr>
              <a:t>Наименование показателя       2016 год    2017 год   2018 год   2019 год    2020 г</a:t>
            </a:r>
          </a:p>
          <a:p>
            <a:pPr algn="ctr">
              <a:defRPr/>
            </a:pPr>
            <a:r>
              <a:rPr lang="ru-RU" b="1">
                <a:solidFill>
                  <a:srgbClr val="FF0066"/>
                </a:solidFill>
                <a:latin typeface="Calibri" pitchFamily="34" charset="0"/>
                <a:cs typeface="Arial" charset="0"/>
              </a:rPr>
              <a:t>(отчет)                       </a:t>
            </a:r>
          </a:p>
          <a:p>
            <a:pPr algn="ctr">
              <a:defRPr/>
            </a:pPr>
            <a:endParaRPr lang="ru-RU" sz="2000" b="1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88" name="Rectangle 22"/>
          <p:cNvSpPr>
            <a:spLocks/>
          </p:cNvSpPr>
          <p:nvPr/>
        </p:nvSpPr>
        <p:spPr bwMode="auto">
          <a:xfrm>
            <a:off x="357188" y="3643313"/>
            <a:ext cx="8424862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Фонд оплаты труда,</a:t>
            </a:r>
          </a:p>
          <a:p>
            <a:pPr>
              <a:defRPr/>
            </a:pPr>
            <a:r>
              <a:rPr lang="ru-RU" b="1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 тыс.рублей                                           55,0             71,4             73,9         75,1         78,3</a:t>
            </a:r>
          </a:p>
        </p:txBody>
      </p:sp>
      <p:sp>
        <p:nvSpPr>
          <p:cNvPr id="24589" name="Rectangle 23"/>
          <p:cNvSpPr>
            <a:spLocks/>
          </p:cNvSpPr>
          <p:nvPr/>
        </p:nvSpPr>
        <p:spPr bwMode="auto">
          <a:xfrm>
            <a:off x="285750" y="5572125"/>
            <a:ext cx="8607425" cy="785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Прибыль прибыльных предприятий,</a:t>
            </a:r>
          </a:p>
          <a:p>
            <a:pPr>
              <a:defRPr/>
            </a:pPr>
            <a:r>
              <a:rPr lang="ru-RU" b="1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в мл. рублей                                             </a:t>
            </a:r>
            <a:r>
              <a:rPr lang="ru-RU" sz="1600" b="1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28,8              28,9           30,4                32,0   33,7</a:t>
            </a:r>
            <a:r>
              <a:rPr lang="ru-RU" b="1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   </a:t>
            </a:r>
          </a:p>
        </p:txBody>
      </p:sp>
      <p:sp>
        <p:nvSpPr>
          <p:cNvPr id="24590" name="Rectangle 24"/>
          <p:cNvSpPr>
            <a:spLocks/>
          </p:cNvSpPr>
          <p:nvPr/>
        </p:nvSpPr>
        <p:spPr bwMode="auto">
          <a:xfrm>
            <a:off x="323850" y="4508500"/>
            <a:ext cx="8499475" cy="785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Среднемесячная заработная</a:t>
            </a:r>
          </a:p>
          <a:p>
            <a:pPr>
              <a:defRPr/>
            </a:pPr>
            <a:r>
              <a:rPr lang="ru-RU" b="1">
                <a:solidFill>
                  <a:srgbClr val="0000FF"/>
                </a:solidFill>
                <a:latin typeface="Constantia" pitchFamily="18" charset="0"/>
                <a:cs typeface="Arial" charset="0"/>
              </a:rPr>
              <a:t>плата,   в рублях                                 </a:t>
            </a:r>
            <a:r>
              <a:rPr lang="ru-RU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17632,86     18208,2     188861,92    19752,12  20488,92</a:t>
            </a:r>
          </a:p>
        </p:txBody>
      </p:sp>
      <p:sp>
        <p:nvSpPr>
          <p:cNvPr id="5" name="Прямоугольник 1"/>
          <p:cNvSpPr/>
          <p:nvPr/>
        </p:nvSpPr>
        <p:spPr>
          <a:xfrm>
            <a:off x="395288" y="2492375"/>
            <a:ext cx="8388350" cy="10001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ru-RU" sz="1600" b="1">
                <a:solidFill>
                  <a:srgbClr val="FF0066"/>
                </a:solidFill>
                <a:latin typeface="Calibri" pitchFamily="34" charset="0"/>
                <a:cs typeface="Arial" charset="0"/>
              </a:rPr>
              <a:t>Среднегодовая численность </a:t>
            </a:r>
          </a:p>
          <a:p>
            <a:pPr>
              <a:defRPr/>
            </a:pPr>
            <a:r>
              <a:rPr lang="ru-RU" sz="1600" b="1">
                <a:solidFill>
                  <a:srgbClr val="FF0066"/>
                </a:solidFill>
                <a:latin typeface="Calibri" pitchFamily="34" charset="0"/>
                <a:cs typeface="Arial" charset="0"/>
              </a:rPr>
              <a:t> населения,</a:t>
            </a:r>
          </a:p>
          <a:p>
            <a:pPr>
              <a:defRPr/>
            </a:pPr>
            <a:r>
              <a:rPr lang="ru-RU" sz="1600" b="1">
                <a:solidFill>
                  <a:srgbClr val="FF0066"/>
                </a:solidFill>
                <a:latin typeface="Calibri" pitchFamily="34" charset="0"/>
                <a:cs typeface="Arial" charset="0"/>
              </a:rPr>
              <a:t>занятая в экономике, </a:t>
            </a:r>
          </a:p>
          <a:p>
            <a:pPr>
              <a:defRPr/>
            </a:pPr>
            <a:r>
              <a:rPr lang="ru-RU" sz="1600" b="1">
                <a:solidFill>
                  <a:srgbClr val="FF0066"/>
                </a:solidFill>
                <a:latin typeface="Calibri" pitchFamily="34" charset="0"/>
                <a:cs typeface="Arial" charset="0"/>
              </a:rPr>
              <a:t>тысяч человек                                              </a:t>
            </a:r>
            <a:r>
              <a:rPr lang="ru-RU" b="1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0,3                  0,3               0,3             0,3         0,3</a:t>
            </a:r>
          </a:p>
          <a:p>
            <a:pPr algn="ctr">
              <a:defRPr/>
            </a:pPr>
            <a:endParaRPr lang="ru-RU" sz="2000" b="1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37768" y="40348"/>
            <a:ext cx="4264531" cy="11478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>
                <a:solidFill>
                  <a:srgbClr val="0000FF"/>
                </a:solidFill>
                <a:latin typeface="Arial" charset="0"/>
              </a:rPr>
              <a:t>ДОХОДЫ</a:t>
            </a:r>
            <a:endParaRPr lang="ru-RU" sz="6000" b="1" i="1">
              <a:solidFill>
                <a:schemeClr val="tx1"/>
              </a:solidFill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500063" y="949325"/>
            <a:ext cx="428625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Формирование доходов бюджета поселения на 2018 год и на плановый период 2019 и 2020 годов осуществлялось на основании основных параметров прогноза социально-экономического развития с учетом налогового законодательства, действующего на момент составления проекта, а также с учетом прогнозных показателей поступлений по закрепленным доходным источникам, представленных администраторами доходов бюджета поселения, отчета об исполнении бюджета за 2016 год и текущий период 2017 года, а также данных статистической налоговой отчетности Управления Федеральной налоговой службы по Ростовской области</a:t>
            </a:r>
            <a:endParaRPr lang="ru-RU" b="1" i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1874</Words>
  <Application>Microsoft Office PowerPoint</Application>
  <PresentationFormat>Экран (4:3)</PresentationFormat>
  <Paragraphs>277</Paragraphs>
  <Slides>30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Arial</vt:lpstr>
      <vt:lpstr>Calibri</vt:lpstr>
      <vt:lpstr>Times New Roman</vt:lpstr>
      <vt:lpstr>Wingdings 2</vt:lpstr>
      <vt:lpstr>Showcard Gothic</vt:lpstr>
      <vt:lpstr>Chiller</vt:lpstr>
      <vt:lpstr>Bell MT</vt:lpstr>
      <vt:lpstr>Constantia</vt:lpstr>
      <vt:lpstr>Segoe UI</vt:lpstr>
      <vt:lpstr>Тема Office</vt:lpstr>
      <vt:lpstr>Диаграмма</vt:lpstr>
      <vt:lpstr>Диаграмма Microsoft Office Excel</vt:lpstr>
      <vt:lpstr>БЮДЖЕТ ТАБУНЩИКОВСКОГО СЕЛЬСКОГО ПОСЕЛЕНИЯ КРАСНОСУЛИНСКОГО РАЙОНА НА 2018 ГОД И НА ПЛАНОВЫЙ ПЕРИОД 2019 и 2020 ГОДОВ  </vt:lpstr>
      <vt:lpstr>Что такое «Бюджет для граждан?»</vt:lpstr>
      <vt:lpstr>Основные понятия</vt:lpstr>
      <vt:lpstr>Слайд 4</vt:lpstr>
      <vt:lpstr>Слайд 5</vt:lpstr>
      <vt:lpstr>ОСНОВНЫЕ НАПРАВЛЕНИЯ БЮДЖЕТНОЙ И  НАЛОГОВОЙ ПОЛИТИКИ ТАБУНЩИКОВСКОГО СЕЛЬСКОГО ПОСЕЛЕНИЯ КРАСНОСУЛИНСКОГО РАЙОНА  НА  2018-2020 ГОДЫ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Крупнейшие налогоплательщики в бюджет Табунщиковского сельского поселения Красносулинского района </vt:lpstr>
      <vt:lpstr>Слайд 15</vt:lpstr>
      <vt:lpstr>Расходы бюджета Табунщиковского сельского поселения, формируемые в рамках муниципальных программ Табунщиковского сельского поселения, и непрограммные расходы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Изменения законодательства по расходам </vt:lpstr>
      <vt:lpstr>       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КРАСНОСУЛИНСКОГО РАЙОНА НА 2017 ГОД И НА ПЛАНОВЫЙ ПЕРИОД 2018 и 2019 ГОДОВ  </dc:title>
  <dc:creator>1</dc:creator>
  <cp:lastModifiedBy>User</cp:lastModifiedBy>
  <cp:revision>176</cp:revision>
  <dcterms:created xsi:type="dcterms:W3CDTF">2016-12-25T16:29:49Z</dcterms:created>
  <dcterms:modified xsi:type="dcterms:W3CDTF">2018-02-08T15:19:10Z</dcterms:modified>
</cp:coreProperties>
</file>