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350" autoAdjust="0"/>
    <p:restoredTop sz="96558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E4BF268-EAA3-4D73-B514-E5B1630567D9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AE588-708A-4A78-A94F-5F9D5D9AB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681F2C0-228B-4B0C-93AE-DAAC565429D9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8606032-17D6-458B-9C9C-5E08CE67C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smtClean="0"/>
          </a:p>
        </p:txBody>
      </p:sp>
      <p:sp>
        <p:nvSpPr>
          <p:cNvPr id="16387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8EFE06-7DFC-470E-BA8E-60E76F7CBBDF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4206F-3682-4779-B468-4D04F7DAE236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417B2F-2C79-407E-A7C4-791CE5B67294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905C46-D692-492D-85E1-7F1350C4DCE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03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03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03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03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03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03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03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2F7E5-7033-45B4-AA5E-2C221AC66F3C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A2C23-B48E-426C-86D9-1EBB1B757F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FA4AAE-B45E-4A30-8EFD-947CE081DE25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A167F-5EBC-4FA7-B90F-F52D35C5A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DAE2-458E-445E-88DA-25C16EB5E6F2}" type="datetime1">
              <a:rPr lang="ru-RU"/>
              <a:pPr>
                <a:defRPr/>
              </a:pPr>
              <a:t>08.02.2018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B00AE-B34F-4035-88BB-B4CF4EC5C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EF23-3C48-4A97-94D3-B17FD2277C41}" type="datetime1">
              <a:rPr lang="ru-RU"/>
              <a:pPr>
                <a:defRPr/>
              </a:pPr>
              <a:t>08.02.2018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2418E-825E-4532-A7D2-5D60DB5EE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0DF6-CE8C-454C-8187-341EA9628D47}" type="datetime1">
              <a:rPr lang="ru-RU"/>
              <a:pPr>
                <a:defRPr/>
              </a:pPr>
              <a:t>08.02.2018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20F2C-FBDF-4AB9-AF2D-8B0BBB98D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300FC-7684-4F58-B221-255A5487872B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6B880-9315-4F43-ABFA-6D4DF9C95E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2A806-50D6-4F78-8F08-CBE755D71B14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20231-2F7F-4AC6-A56B-F362E71345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D2812-9F78-4FE2-8F5C-E6B2E7C016E4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DF669-83D4-4A6A-B8AD-C62714DA66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70157-C518-4943-BD98-E21CBCB5EDBD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F8683-9CC3-4D94-8927-8A1EC700B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9D33B-3D52-4C67-810D-46C0DCC6E639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D1D6-48F5-4C6B-BA3A-3D3511E9CF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A69E2-7600-4016-81CF-1B5CC3139973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4D2B4-07BE-4382-A041-EF9FBD4FFC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3345-7672-43AB-B268-E806158A8F6F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44CD-A32B-4FB6-965D-1764E03E49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A47DA-D582-432E-8283-5EE510BFB918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8850E-D162-4966-AFA5-84C78A248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6F5846A-305F-41AB-B0D0-68FD0E620B6A}" type="datetime1">
              <a:rPr lang="ru-RU"/>
              <a:pPr/>
              <a:t>08.02.2018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4E36104-3DFE-4182-ABBD-E9BBF8E9A51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93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93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93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93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93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7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DD0A60-3B20-4C84-AE08-5463794BD071}" type="datetime1">
              <a:rPr lang="ru-RU"/>
              <a:pPr>
                <a:defRPr/>
              </a:pPr>
              <a:t>08.02.2018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C95BDD-A52D-46F3-8A10-10987F4BB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Microsoft_Office_Excel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7" Type="http://schemas.openxmlformats.org/officeDocument/2006/relationships/oleObject" Target="../embeddings/__________Microsoft_Office_Excel10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__________Microsoft_Office_Excel9.xls"/><Relationship Id="rId5" Type="http://schemas.openxmlformats.org/officeDocument/2006/relationships/oleObject" Target="../embeddings/__________Microsoft_Office_Excel8.xls"/><Relationship Id="rId4" Type="http://schemas.openxmlformats.org/officeDocument/2006/relationships/oleObject" Target="../embeddings/__________Microsoft_Office_Excel7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0675" y="2163763"/>
            <a:ext cx="85121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бюджета Табунщиковского</a:t>
            </a:r>
          </a:p>
          <a:p>
            <a:pPr algn="ctr"/>
            <a:r>
              <a:rPr lang="ru-RU" sz="4000" b="1" i="1">
                <a:solidFill>
                  <a:schemeClr val="tx2"/>
                </a:solidFill>
                <a:latin typeface="Times New Roman" pitchFamily="18" charset="0"/>
              </a:rPr>
              <a:t>сельского поселения за 2016 год</a:t>
            </a:r>
            <a:r>
              <a:rPr lang="ru-RU" sz="1800" b="1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4873" y="263525"/>
            <a:ext cx="8135816" cy="1184176"/>
          </a:xfrm>
          <a:noFill/>
          <a:ln/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24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Доля расходов в рамках муниципальных программ в общем объеме расходов в 2016 году</a:t>
            </a:r>
          </a:p>
        </p:txBody>
      </p:sp>
      <p:graphicFrame>
        <p:nvGraphicFramePr>
          <p:cNvPr id="102403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393700" y="1514475"/>
          <a:ext cx="8597900" cy="5187950"/>
        </p:xfrm>
        <a:graphic>
          <a:graphicData uri="http://schemas.openxmlformats.org/presentationml/2006/ole">
            <p:oleObj spid="_x0000_s102403" name="Диаграмма" r:id="rId3" imgW="8839216" imgH="5333888" progId="Excel.Chart.8">
              <p:embed/>
            </p:oleObj>
          </a:graphicData>
        </a:graphic>
      </p:graphicFrame>
      <p:sp>
        <p:nvSpPr>
          <p:cNvPr id="10240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114691" name="Group 3"/>
          <p:cNvGraphicFramePr>
            <a:graphicFrameLocks noGrp="1"/>
          </p:cNvGraphicFramePr>
          <p:nvPr/>
        </p:nvGraphicFramePr>
        <p:xfrm>
          <a:off x="214313" y="1928813"/>
          <a:ext cx="8429625" cy="2257425"/>
        </p:xfrm>
        <a:graphic>
          <a:graphicData uri="http://schemas.openxmlformats.org/drawingml/2006/table">
            <a:tbl>
              <a:tblPr/>
              <a:tblGrid>
                <a:gridCol w="3714750"/>
                <a:gridCol w="1785937"/>
                <a:gridCol w="1785938"/>
                <a:gridCol w="11430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22650,0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19985,64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288" y="4724400"/>
            <a:ext cx="8358187" cy="1069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19985,64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24706" y="338435"/>
            <a:ext cx="8229600" cy="1143000"/>
          </a:xfrm>
          <a:noFill/>
          <a:ln/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Итоги исполнения бюджета поселения за 2016 год</a:t>
            </a:r>
          </a:p>
        </p:txBody>
      </p:sp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487363" y="1562100"/>
          <a:ext cx="8054975" cy="4368800"/>
        </p:xfrm>
        <a:graphic>
          <a:graphicData uri="http://schemas.openxmlformats.org/presentationml/2006/ole">
            <p:oleObj spid="_x0000_s17410" name="Диаграмма" r:id="rId3" imgW="8763111" imgH="4752990" progId="Excel.Chart.8">
              <p:embed/>
            </p:oleObj>
          </a:graphicData>
        </a:graphic>
      </p:graphicFrame>
      <p:sp>
        <p:nvSpPr>
          <p:cNvPr id="17411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5288" y="1557338"/>
          <a:ext cx="8280400" cy="4583112"/>
        </p:xfrm>
        <a:graphic>
          <a:graphicData uri="http://schemas.openxmlformats.org/presentationml/2006/ole">
            <p:oleObj spid="_x0000_s18434" name="Диаграмма" r:id="rId4" imgW="8277336" imgH="4581583" progId="Excel.Char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571750" y="4763"/>
            <a:ext cx="40020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бюджета Табунщиковского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сельского поселения за 2016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93700" y="1562100"/>
          <a:ext cx="8280400" cy="4583113"/>
        </p:xfrm>
        <a:graphic>
          <a:graphicData uri="http://schemas.openxmlformats.org/presentationml/2006/ole">
            <p:oleObj spid="_x0000_s20482" name="Диаграмма" r:id="rId3" imgW="8277336" imgH="4581583" progId="Excel.Chart.8">
              <p:embed/>
            </p:oleObj>
          </a:graphicData>
        </a:graphic>
      </p:graphicFrame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8138" y="4228"/>
            <a:ext cx="8229600" cy="760956"/>
          </a:xfrm>
          <a:noFill/>
          <a:ln/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Структура доходов бюджета поселения за 2016 год</a:t>
            </a:r>
          </a:p>
        </p:txBody>
      </p:sp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981075"/>
          <a:ext cx="8720138" cy="5688013"/>
        </p:xfrm>
        <a:graphic>
          <a:graphicData uri="http://schemas.openxmlformats.org/presentationml/2006/ole">
            <p:oleObj spid="_x0000_s21506" name="Диаграмма" r:id="rId3" imgW="8839216" imgH="5419726" progId="Excel.Char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39975" y="227647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87675" y="1844675"/>
            <a:ext cx="288925" cy="144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375" y="6092825"/>
            <a:ext cx="144463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692275" y="2274888"/>
          <a:ext cx="8280400" cy="4583112"/>
        </p:xfrm>
        <a:graphic>
          <a:graphicData uri="http://schemas.openxmlformats.org/presentationml/2006/ole">
            <p:oleObj spid="_x0000_s22530" name="Диаграмма" r:id="rId3" imgW="8277336" imgH="4581583" progId="Excel.Char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 rot="-192313">
            <a:off x="374650" y="-1588"/>
            <a:ext cx="8486775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 Табунщиковского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сельского поселения за 2016 год</a:t>
            </a:r>
            <a:r>
              <a:rPr lang="ru-RU" sz="1800" i="1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219075" y="1244600"/>
          <a:ext cx="8718550" cy="5702300"/>
        </p:xfrm>
        <a:graphic>
          <a:graphicData uri="http://schemas.openxmlformats.org/presentationml/2006/ole">
            <p:oleObj spid="_x0000_s23554" name="Диаграмма" r:id="rId3" imgW="8839216" imgH="5781707" progId="Excel.Chart.8">
              <p:embed/>
            </p:oleObj>
          </a:graphicData>
        </a:graphic>
      </p:graphicFrame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graphicFrame>
        <p:nvGraphicFramePr>
          <p:cNvPr id="23557" name="Содержимое 6"/>
          <p:cNvGraphicFramePr>
            <a:graphicFrameLocks/>
          </p:cNvGraphicFramePr>
          <p:nvPr/>
        </p:nvGraphicFramePr>
        <p:xfrm>
          <a:off x="250825" y="1155700"/>
          <a:ext cx="8718550" cy="5702300"/>
        </p:xfrm>
        <a:graphic>
          <a:graphicData uri="http://schemas.openxmlformats.org/presentationml/2006/ole">
            <p:oleObj spid="_x0000_s23557" name="Диаграмма" r:id="rId4" imgW="8839216" imgH="5781707" progId="Excel.Chart.8">
              <p:embed/>
            </p:oleObj>
          </a:graphicData>
        </a:graphic>
      </p:graphicFrame>
      <p:graphicFrame>
        <p:nvGraphicFramePr>
          <p:cNvPr id="23558" name="Содержимое 6"/>
          <p:cNvGraphicFramePr>
            <a:graphicFrameLocks/>
          </p:cNvGraphicFramePr>
          <p:nvPr/>
        </p:nvGraphicFramePr>
        <p:xfrm>
          <a:off x="250825" y="1143000"/>
          <a:ext cx="8724900" cy="5715000"/>
        </p:xfrm>
        <a:graphic>
          <a:graphicData uri="http://schemas.openxmlformats.org/presentationml/2006/ole">
            <p:oleObj spid="_x0000_s23558" name="Диаграмма" r:id="rId5" imgW="8839216" imgH="5781707" progId="Excel.Chart.8">
              <p:embed/>
            </p:oleObj>
          </a:graphicData>
        </a:graphic>
      </p:graphicFrame>
      <p:graphicFrame>
        <p:nvGraphicFramePr>
          <p:cNvPr id="23559" name="Содержимое 6"/>
          <p:cNvGraphicFramePr>
            <a:graphicFrameLocks/>
          </p:cNvGraphicFramePr>
          <p:nvPr/>
        </p:nvGraphicFramePr>
        <p:xfrm>
          <a:off x="250825" y="1143000"/>
          <a:ext cx="8724900" cy="5715000"/>
        </p:xfrm>
        <a:graphic>
          <a:graphicData uri="http://schemas.openxmlformats.org/presentationml/2006/ole">
            <p:oleObj spid="_x0000_s23559" name="Диаграмма" r:id="rId6" imgW="8839216" imgH="5781707" progId="Excel.Chart.8">
              <p:embed/>
            </p:oleObj>
          </a:graphicData>
        </a:graphic>
      </p:graphicFrame>
      <p:graphicFrame>
        <p:nvGraphicFramePr>
          <p:cNvPr id="23560" name="Содержимое 6"/>
          <p:cNvGraphicFramePr>
            <a:graphicFrameLocks/>
          </p:cNvGraphicFramePr>
          <p:nvPr/>
        </p:nvGraphicFramePr>
        <p:xfrm>
          <a:off x="250825" y="1143000"/>
          <a:ext cx="8724900" cy="5715000"/>
        </p:xfrm>
        <a:graphic>
          <a:graphicData uri="http://schemas.openxmlformats.org/presentationml/2006/ole">
            <p:oleObj spid="_x0000_s23560" name="Диаграмма" r:id="rId7" imgW="8839216" imgH="5781707" progId="Excel.Chart.8">
              <p:embed/>
            </p:oleObj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820863" y="171450"/>
            <a:ext cx="5503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2600" y="266700"/>
            <a:ext cx="8229600" cy="1143000"/>
          </a:xfrm>
          <a:noFill/>
          <a:ln/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39750" y="1628775"/>
          <a:ext cx="8318500" cy="4583113"/>
        </p:xfrm>
        <a:graphic>
          <a:graphicData uri="http://schemas.openxmlformats.org/presentationml/2006/ole">
            <p:oleObj spid="_x0000_s24578" name="Диаграмма" r:id="rId3" imgW="8210677" imgH="4524357" progId="Excel.Chart.8">
              <p:embed/>
            </p:oleObj>
          </a:graphicData>
        </a:graphic>
      </p:graphicFrame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/>
          </a:bodyPr>
          <a:lstStyle/>
          <a:p>
            <a:pPr algn="ctr"/>
            <a:r>
              <a:rPr lang="ru-RU" sz="2000" b="1">
                <a:latin typeface="Tahoma" pitchFamily="34" charset="0"/>
              </a:rPr>
              <a:t>ИСПОЛНЕНИЕ МУНИЦИПАЛЬНЫХ ПРОГРАММ ТАБУНЩИКОВСКОГО СЕЛЬСКОГО ПОСЕЛЕНИЯ ЗА 2016 ГОД.</a:t>
            </a:r>
          </a:p>
        </p:txBody>
      </p:sp>
      <p:graphicFrame>
        <p:nvGraphicFramePr>
          <p:cNvPr id="113725" name="Group 61"/>
          <p:cNvGraphicFramePr>
            <a:graphicFrameLocks noGrp="1"/>
          </p:cNvGraphicFramePr>
          <p:nvPr/>
        </p:nvGraphicFramePr>
        <p:xfrm>
          <a:off x="0" y="1484313"/>
          <a:ext cx="9109075" cy="4708525"/>
        </p:xfrm>
        <a:graphic>
          <a:graphicData uri="http://schemas.openxmlformats.org/drawingml/2006/table">
            <a:tbl>
              <a:tblPr/>
              <a:tblGrid>
                <a:gridCol w="5199063"/>
                <a:gridCol w="1446212"/>
                <a:gridCol w="1576388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3457,3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3 442,4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872,7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1311,4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1305,7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1623,3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1602,8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7414,3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7309,2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273</Words>
  <Application>Microsoft Office PowerPoint</Application>
  <PresentationFormat>Экран (4:3)</PresentationFormat>
  <Paragraphs>70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Пастель</vt:lpstr>
      <vt:lpstr>Паркет</vt:lpstr>
      <vt:lpstr>Диаграмма</vt:lpstr>
      <vt:lpstr>Слайд 1</vt:lpstr>
      <vt:lpstr>Итоги исполнения бюджета поселения за 2016 год</vt:lpstr>
      <vt:lpstr>Слайд 3</vt:lpstr>
      <vt:lpstr>Налоговые и неналоговые доходы бюджета  поселения </vt:lpstr>
      <vt:lpstr>Структура доходов бюджета поселения за 2016 год</vt:lpstr>
      <vt:lpstr>Слайд 6</vt:lpstr>
      <vt:lpstr>Слайд 7</vt:lpstr>
      <vt:lpstr>Динамика исполнения расходов на культуру  </vt:lpstr>
      <vt:lpstr>Слайд 9</vt:lpstr>
      <vt:lpstr>Доля расходов в рамках муниципальных программ в общем объеме расходов в 2016 году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2</cp:revision>
  <dcterms:created xsi:type="dcterms:W3CDTF">2015-05-01T20:09:14Z</dcterms:created>
  <dcterms:modified xsi:type="dcterms:W3CDTF">2018-02-08T15:30:44Z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