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81" r:id="rId1"/>
    <p:sldMasterId id="2147484093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50" autoAdjust="0"/>
    <p:restoredTop sz="96558" autoAdjust="0"/>
  </p:normalViewPr>
  <p:slideViewPr>
    <p:cSldViewPr>
      <p:cViewPr>
        <p:scale>
          <a:sx n="75" d="100"/>
          <a:sy n="75" d="100"/>
        </p:scale>
        <p:origin x="-978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681B2C1-8A84-4991-BA33-3ADACD732661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3C45FC8-F219-4A18-9D96-196558CCA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60DFE11-C052-48C1-85A9-A4DFDFCDD59E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pPr lvl="0"/>
            <a:endParaRPr lang="ru-RU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B1130B8-3229-4C91-8EA7-5211F404D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7651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FB75F5-C6C1-4D43-9794-6AD71C57EE30}" type="slidenum">
              <a:rPr lang="ru-RU" smtClean="0"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D49B03-5B39-4E40-BF0B-AE5EE323FEAE}" type="slidenum">
              <a:rPr lang="ru-RU" smtClean="0"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FFC5B-3FD9-4580-B26B-7AFF6F583E5C}" type="datetime1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D514-C26F-450B-AEB6-0A79AB672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4C67E-A3B6-41AB-9ED4-9766D989DC63}" type="datetime1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15AEB-B269-4C1B-ACC6-43CA44E25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8A8E6-5F9E-40B6-A04B-8CD6223D8555}" type="datetime1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774DE-E1FF-45B3-821F-FD6AC9E95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335BE-47ED-45A1-9E7C-F6CD256D9DAA}" type="datetime1">
              <a:rPr lang="ru-RU"/>
              <a:pPr>
                <a:defRPr/>
              </a:pPr>
              <a:t>08.02.2019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4F365-47ED-4938-9CDD-8A4845492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92A1A-155B-47AC-88F3-6522385F2037}" type="datetime1">
              <a:rPr lang="ru-RU"/>
              <a:pPr>
                <a:defRPr/>
              </a:pPr>
              <a:t>08.02.2019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639AD-A6F3-4FE9-BC1E-E477CBEE5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7E70D-CE41-49E2-B23D-F881FE4FA98B}" type="datetime1">
              <a:rPr lang="ru-RU"/>
              <a:pPr>
                <a:defRPr/>
              </a:pPr>
              <a:t>08.02.2019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93D6C-95D2-4A9E-9482-70642788D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F4480-EBAC-40E9-BA68-3FE1B01340D3}" type="datetime1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8A1B1-396C-45CE-9123-1799CAC00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01DBE-F60B-42B5-9486-8B6B5D465D6D}" type="datetime1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FA2FD-0033-45E6-9E1C-B7C96DFF3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8747E-4727-4412-A596-29721F232775}" type="datetime1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D920-2067-4D89-8934-26517B638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70E3B-FFBF-4AEC-A812-B77BF05CEEE8}" type="datetime1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605C5-EDFA-44DD-ACD8-36F4460E7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DAB26-766C-4701-8146-8F04CFE9F9FB}" type="datetime1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B0FF3-0498-4185-A85D-F8C77C288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98E2D-BBD2-4ABA-A0A8-D85ACD638186}" type="datetime1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0C3BF-158D-4365-A1D8-341D53112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632DE-804B-4DC0-A4F6-5C27D1653C62}" type="datetime1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747B2-47D9-40F9-AEEC-76BEAF9CA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770CA-DE6F-4021-B7E5-AB37DD5C7D48}" type="datetime1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99CA0-7191-442F-A426-1A73006B7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631C1A41-3EB0-4334-AB61-CF1F506FE953}" type="datetime1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55254AC-7503-4784-9C94-FE1179EEE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93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93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93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93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993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3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3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93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93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93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93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993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7" r:id="rId2"/>
    <p:sldLayoutId id="2147484106" r:id="rId3"/>
    <p:sldLayoutId id="2147484105" r:id="rId4"/>
    <p:sldLayoutId id="2147484104" r:id="rId5"/>
    <p:sldLayoutId id="2147484103" r:id="rId6"/>
    <p:sldLayoutId id="2147484102" r:id="rId7"/>
    <p:sldLayoutId id="2147484101" r:id="rId8"/>
    <p:sldLayoutId id="2147484100" r:id="rId9"/>
    <p:sldLayoutId id="2147484099" r:id="rId10"/>
    <p:sldLayoutId id="21474840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A95A87-947B-4368-8B65-22290C04DE09}" type="datetime1">
              <a:rPr lang="ru-RU"/>
              <a:pPr>
                <a:defRPr/>
              </a:pPr>
              <a:t>08.02.2019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ysClr val="windowText" lastClr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C504BE-8600-4163-B35F-38FBE671C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320675" y="1514475"/>
            <a:ext cx="73374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ОТЧЕТ</a:t>
            </a:r>
          </a:p>
          <a:p>
            <a:pPr algn="ctr"/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об исполнении</a:t>
            </a:r>
          </a:p>
          <a:p>
            <a:pPr algn="ctr"/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бюджета Табунщиковского</a:t>
            </a:r>
          </a:p>
          <a:p>
            <a:pPr algn="ctr"/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сельского поселения за 2017 год</a:t>
            </a:r>
            <a:r>
              <a:rPr lang="ru-RU" sz="1800" b="1">
                <a:solidFill>
                  <a:schemeClr val="accent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03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706438" y="1198563"/>
          <a:ext cx="8015287" cy="5168900"/>
        </p:xfrm>
        <a:graphic>
          <a:graphicData uri="http://schemas.openxmlformats.org/presentationml/2006/ole">
            <p:oleObj spid="_x0000_s102403" name="Лист" r:id="rId3" imgW="8582025" imgH="5533908" progId="Excel.Sheet.8">
              <p:embed/>
            </p:oleObj>
          </a:graphicData>
        </a:graphic>
      </p:graphicFrame>
      <p:sp>
        <p:nvSpPr>
          <p:cNvPr id="102405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468313" y="404813"/>
            <a:ext cx="7413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chemeClr val="tx2"/>
                </a:solidFill>
                <a:latin typeface="BatangChe" pitchFamily="49" charset="-127"/>
              </a:rPr>
              <a:t>Доля расходов в рамках муниципальных программ в общем объеме расходов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428625"/>
            <a:ext cx="9144000" cy="703263"/>
          </a:xfrm>
          <a:prstGeom prst="rect">
            <a:avLst/>
          </a:prstGeom>
          <a:solidFill>
            <a:schemeClr val="accent1"/>
          </a:solidFill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small" dirty="0">
                <a:latin typeface="+mj-lt"/>
                <a:ea typeface="+mj-ea"/>
                <a:cs typeface="+mj-cs"/>
              </a:rPr>
              <a:t>Исполнение Указа Президента РФ от 07.05.2012 № 597 «О мероприятиях по реализации государственной социальной политики» </a:t>
            </a:r>
          </a:p>
        </p:txBody>
      </p:sp>
      <p:graphicFrame>
        <p:nvGraphicFramePr>
          <p:cNvPr id="103445" name="Group 21"/>
          <p:cNvGraphicFramePr>
            <a:graphicFrameLocks noGrp="1"/>
          </p:cNvGraphicFramePr>
          <p:nvPr/>
        </p:nvGraphicFramePr>
        <p:xfrm>
          <a:off x="214313" y="1928813"/>
          <a:ext cx="8429625" cy="2257425"/>
        </p:xfrm>
        <a:graphic>
          <a:graphicData uri="http://schemas.openxmlformats.org/drawingml/2006/table">
            <a:tbl>
              <a:tblPr/>
              <a:tblGrid>
                <a:gridCol w="3714750"/>
                <a:gridCol w="1785937"/>
                <a:gridCol w="1785938"/>
                <a:gridCol w="11430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Наименование категории работников учреждений социальной сферы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Средняя заработная плата (плановый показатель),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Средняя заработная плата (фактический показатель), рублей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Откланение от планового показателя,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Работники учреждений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22650,0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19975,22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sp>
        <p:nvSpPr>
          <p:cNvPr id="103443" name="TextBox 5"/>
          <p:cNvSpPr txBox="1">
            <a:spLocks noChangeArrowheads="1"/>
          </p:cNvSpPr>
          <p:nvPr/>
        </p:nvSpPr>
        <p:spPr bwMode="auto">
          <a:xfrm>
            <a:off x="395288" y="4724400"/>
            <a:ext cx="83581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В целях реализации Указа президента Российской федерации от 07.05.2012 г. № 597 «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О МЕРОПРИЯТИЯХ ПО РЕАЛИЗАЦИИ ГОСУДАРСТВЕННОЙ СОЦИАЛЬНОЙ ПОЛИТИКИ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», средняя заработная плата работников учреждений культуры составила 19985,64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629469" y="336847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Итоги исполнения бюджета поселения за </a:t>
            </a:r>
            <a:r>
              <a:rPr lang="ru-RU" sz="3600" b="1" kern="1200" spc="5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2017 </a:t>
            </a: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год</a:t>
            </a:r>
          </a:p>
        </p:txBody>
      </p:sp>
      <p:graphicFrame>
        <p:nvGraphicFramePr>
          <p:cNvPr id="17410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323850" y="2133600"/>
          <a:ext cx="8382000" cy="3911600"/>
        </p:xfrm>
        <a:graphic>
          <a:graphicData uri="http://schemas.openxmlformats.org/presentationml/2006/ole">
            <p:oleObj spid="_x0000_s17410" name="Лист" r:id="rId3" imgW="6876955" imgH="3210050" progId="Excel.Sheet.8">
              <p:embed/>
            </p:oleObj>
          </a:graphicData>
        </a:graphic>
      </p:graphicFrame>
      <p:sp>
        <p:nvSpPr>
          <p:cNvPr id="17412" name="TextBox 7"/>
          <p:cNvSpPr txBox="1">
            <a:spLocks noChangeArrowheads="1"/>
          </p:cNvSpPr>
          <p:nvPr/>
        </p:nvSpPr>
        <p:spPr bwMode="auto">
          <a:xfrm rot="-5400000">
            <a:off x="-231775" y="4200526"/>
            <a:ext cx="1800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68313" y="1628775"/>
          <a:ext cx="8280400" cy="4583113"/>
        </p:xfrm>
        <a:graphic>
          <a:graphicData uri="http://schemas.openxmlformats.org/presentationml/2006/ole">
            <p:oleObj spid="_x0000_s18434" name="Лист" r:id="rId4" imgW="8277336" imgH="4581583" progId="Excel.Sheet.8">
              <p:embed/>
            </p:oleObj>
          </a:graphicData>
        </a:graphic>
      </p:graphicFrame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571750" y="4763"/>
            <a:ext cx="40020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ДОХОДЫ</a:t>
            </a:r>
            <a:endParaRPr lang="ru-RU" sz="2000" i="1">
              <a:solidFill>
                <a:schemeClr val="hlink"/>
              </a:solidFill>
              <a:latin typeface="TruthCYR Ultra" pitchFamily="50" charset="-52"/>
            </a:endParaRPr>
          </a:p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бюджета Табунщиковского</a:t>
            </a:r>
            <a:endParaRPr lang="ru-RU" sz="2000" i="1">
              <a:solidFill>
                <a:schemeClr val="hlink"/>
              </a:solidFill>
              <a:latin typeface="TruthCYR Ultra" pitchFamily="50" charset="-52"/>
            </a:endParaRPr>
          </a:p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сельского поселения за 2017 год.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82600" y="266700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Налоговые и неналоговые доходы бюджета  поселения </a:t>
            </a:r>
          </a:p>
        </p:txBody>
      </p:sp>
      <p:graphicFrame>
        <p:nvGraphicFramePr>
          <p:cNvPr id="20482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95288" y="1557338"/>
          <a:ext cx="8280400" cy="4583112"/>
        </p:xfrm>
        <a:graphic>
          <a:graphicData uri="http://schemas.openxmlformats.org/presentationml/2006/ole">
            <p:oleObj spid="_x0000_s20482" name="Лист" r:id="rId3" imgW="8277336" imgH="4581583" progId="Excel.Sheet.8">
              <p:embed/>
            </p:oleObj>
          </a:graphicData>
        </a:graphic>
      </p:graphicFrame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1052513"/>
          <a:ext cx="8720138" cy="5427662"/>
        </p:xfrm>
        <a:graphic>
          <a:graphicData uri="http://schemas.openxmlformats.org/presentationml/2006/ole">
            <p:oleObj spid="_x0000_s21506" name="Лист" r:id="rId3" imgW="8829770" imgH="5495848" progId="Excel.Sheet.8">
              <p:embed/>
            </p:oleObj>
          </a:graphicData>
        </a:graphic>
      </p:graphicFrame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339975" y="2276475"/>
            <a:ext cx="144463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059113" y="1844675"/>
            <a:ext cx="288925" cy="144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635375" y="6092825"/>
            <a:ext cx="144463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1" name="Rectangle 10"/>
          <p:cNvSpPr>
            <a:spLocks noChangeArrowheads="1"/>
          </p:cNvSpPr>
          <p:nvPr/>
        </p:nvSpPr>
        <p:spPr bwMode="auto">
          <a:xfrm>
            <a:off x="250825" y="333375"/>
            <a:ext cx="727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hlink"/>
                </a:solidFill>
              </a:rPr>
              <a:t>Структура доходов бюджета за 2017 год.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258888" y="1484313"/>
          <a:ext cx="8280400" cy="4583112"/>
        </p:xfrm>
        <a:graphic>
          <a:graphicData uri="http://schemas.openxmlformats.org/presentationml/2006/ole">
            <p:oleObj spid="_x0000_s22530" name="Лист" r:id="rId3" imgW="8277336" imgH="4581583" progId="Excel.Sheet.8">
              <p:embed/>
            </p:oleObj>
          </a:graphicData>
        </a:graphic>
      </p:graphicFrame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 rot="-192313">
            <a:off x="374650" y="-1588"/>
            <a:ext cx="8486775" cy="118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chemeClr val="folHlink"/>
                </a:solidFill>
              </a:rPr>
              <a:t>РАСХОДЫ</a:t>
            </a:r>
          </a:p>
          <a:p>
            <a:pPr algn="ctr"/>
            <a:r>
              <a:rPr lang="ru-RU" i="1">
                <a:solidFill>
                  <a:schemeClr val="folHlink"/>
                </a:solidFill>
              </a:rPr>
              <a:t> Табунщиковского</a:t>
            </a:r>
          </a:p>
          <a:p>
            <a:pPr algn="ctr"/>
            <a:r>
              <a:rPr lang="ru-RU" i="1">
                <a:solidFill>
                  <a:schemeClr val="folHlink"/>
                </a:solidFill>
              </a:rPr>
              <a:t>7сельского поселения за 2017год</a:t>
            </a:r>
            <a:r>
              <a:rPr lang="ru-RU" sz="1800" i="1">
                <a:solidFill>
                  <a:schemeClr val="folHlink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graphicFrame>
        <p:nvGraphicFramePr>
          <p:cNvPr id="23558" name="Object 6"/>
          <p:cNvGraphicFramePr>
            <a:graphicFrameLocks/>
          </p:cNvGraphicFramePr>
          <p:nvPr/>
        </p:nvGraphicFramePr>
        <p:xfrm>
          <a:off x="0" y="1284288"/>
          <a:ext cx="8642350" cy="5573712"/>
        </p:xfrm>
        <a:graphic>
          <a:graphicData uri="http://schemas.openxmlformats.org/presentationml/2006/ole">
            <p:oleObj spid="_x0000_s23558" name="Лист" r:id="rId3" imgW="8582025" imgH="5638912" progId="Excel.Sheet.8">
              <p:embed/>
            </p:oleObj>
          </a:graphicData>
        </a:graphic>
      </p:graphicFrame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1692275" y="260350"/>
            <a:ext cx="5503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i="1">
                <a:solidFill>
                  <a:schemeClr val="tx2"/>
                </a:solidFill>
              </a:rPr>
              <a:t>СТРУКТУРА РАСХОДОВ БЮДЖЕТА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82600" y="265112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Динамика исполнения расходов на культуру  </a:t>
            </a:r>
          </a:p>
        </p:txBody>
      </p:sp>
      <p:graphicFrame>
        <p:nvGraphicFramePr>
          <p:cNvPr id="24578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39750" y="1628775"/>
          <a:ext cx="8318500" cy="4583113"/>
        </p:xfrm>
        <a:graphic>
          <a:graphicData uri="http://schemas.openxmlformats.org/presentationml/2006/ole">
            <p:oleObj spid="_x0000_s24578" name="Лист" r:id="rId3" imgW="8210677" imgH="4524357" progId="Excel.Sheet.8">
              <p:embed/>
            </p:oleObj>
          </a:graphicData>
        </a:graphic>
      </p:graphicFrame>
      <p:sp>
        <p:nvSpPr>
          <p:cNvPr id="24580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 txBox="1">
            <a:spLocks/>
          </p:cNvSpPr>
          <p:nvPr/>
        </p:nvSpPr>
        <p:spPr bwMode="auto">
          <a:xfrm>
            <a:off x="0" y="428625"/>
            <a:ext cx="9144000" cy="7032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2000" b="1">
                <a:latin typeface="Tahoma" pitchFamily="34" charset="0"/>
              </a:rPr>
              <a:t>ИСПОЛНЕНИЕ МУНИЦИПАЛЬНЫХ ПРОГРАММ ТАБУНЩИКОВСКОГО СЕЛЬСКОГО ПОСЕЛЕНИЯ ЗА 2017 ГОД.</a:t>
            </a:r>
          </a:p>
        </p:txBody>
      </p:sp>
      <p:graphicFrame>
        <p:nvGraphicFramePr>
          <p:cNvPr id="34867" name="Group 51"/>
          <p:cNvGraphicFramePr>
            <a:graphicFrameLocks noGrp="1"/>
          </p:cNvGraphicFramePr>
          <p:nvPr/>
        </p:nvGraphicFramePr>
        <p:xfrm>
          <a:off x="0" y="1484313"/>
          <a:ext cx="9109075" cy="4718050"/>
        </p:xfrm>
        <a:graphic>
          <a:graphicData uri="http://schemas.openxmlformats.org/drawingml/2006/table">
            <a:tbl>
              <a:tblPr/>
              <a:tblGrid>
                <a:gridCol w="5199063"/>
                <a:gridCol w="1446212"/>
                <a:gridCol w="1576388"/>
                <a:gridCol w="8874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Наименование  муниципальной программы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Плановый показатель,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Фактический показатель,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Исполнение,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«Управление муниципальными финансами»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4222,2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4207,7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«Муниципальная политика»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98,7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«Развитие транспортной системы»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815,6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687,7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«Благоустройство территории и жилищно-коммунальное хозяйство»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1529,6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1502,3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«Развитие культуры»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1741,4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1588,9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8403,1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8070,3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Паркет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333</TotalTime>
  <Words>204</Words>
  <Application>Microsoft Office PowerPoint</Application>
  <PresentationFormat>Экран (4:3)</PresentationFormat>
  <Paragraphs>67</Paragraphs>
  <Slides>11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6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7" baseType="lpstr">
      <vt:lpstr>Arial</vt:lpstr>
      <vt:lpstr>Comic Sans MS</vt:lpstr>
      <vt:lpstr>Tw Cen MT</vt:lpstr>
      <vt:lpstr>Times New Roman</vt:lpstr>
      <vt:lpstr>Calibri</vt:lpstr>
      <vt:lpstr>TruthCYR Ultra</vt:lpstr>
      <vt:lpstr>Tahoma</vt:lpstr>
      <vt:lpstr>BatangChe</vt:lpstr>
      <vt:lpstr>Пастель</vt:lpstr>
      <vt:lpstr>Паркет</vt:lpstr>
      <vt:lpstr>Пастель</vt:lpstr>
      <vt:lpstr>Паркет</vt:lpstr>
      <vt:lpstr>Паркет</vt:lpstr>
      <vt:lpstr>Паркет</vt:lpstr>
      <vt:lpstr>Лист</vt:lpstr>
      <vt:lpstr>Лист Microsoft Office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4</cp:revision>
  <dcterms:created xsi:type="dcterms:W3CDTF">2015-05-01T20:09:14Z</dcterms:created>
  <dcterms:modified xsi:type="dcterms:W3CDTF">2019-02-08T14:12:01Z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