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350" autoAdjust="0"/>
    <p:restoredTop sz="96558" autoAdjust="0"/>
  </p:normalViewPr>
  <p:slideViewPr>
    <p:cSldViewPr>
      <p:cViewPr>
        <p:scale>
          <a:sx n="75" d="100"/>
          <a:sy n="75" d="100"/>
        </p:scale>
        <p:origin x="-100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681B2C1-8A84-4991-BA33-3ADACD732661}" type="datetimeFigureOut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C45FC8-F219-4A18-9D96-196558CC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0DFE11-C052-48C1-85A9-A4DFDFCDD59E}" type="datetimeFigureOut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1130B8-3229-4C91-8EA7-5211F404D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765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FB75F5-C6C1-4D43-9794-6AD71C57EE30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D49B03-5B39-4E40-BF0B-AE5EE323FEAE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FFC5B-3FD9-4580-B26B-7AFF6F583E5C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D514-C26F-450B-AEB6-0A79AB672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4C67E-A3B6-41AB-9ED4-9766D989DC63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15AEB-B269-4C1B-ACC6-43CA44E25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A8E6-5F9E-40B6-A04B-8CD6223D8555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774DE-E1FF-45B3-821F-FD6AC9E95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335BE-47ED-45A1-9E7C-F6CD256D9DAA}" type="datetime1">
              <a:rPr lang="ru-RU"/>
              <a:pPr>
                <a:defRPr/>
              </a:pPr>
              <a:t>24.01.2020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F365-47ED-4938-9CDD-8A4845492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2A1A-155B-47AC-88F3-6522385F2037}" type="datetime1">
              <a:rPr lang="ru-RU"/>
              <a:pPr>
                <a:defRPr/>
              </a:pPr>
              <a:t>24.01.2020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39AD-A6F3-4FE9-BC1E-E477CBEE5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E70D-CE41-49E2-B23D-F881FE4FA98B}" type="datetime1">
              <a:rPr lang="ru-RU"/>
              <a:pPr>
                <a:defRPr/>
              </a:pPr>
              <a:t>24.01.2020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3D6C-95D2-4A9E-9482-70642788D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F4480-EBAC-40E9-BA68-3FE1B01340D3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8A1B1-396C-45CE-9123-1799CAC00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01DBE-F60B-42B5-9486-8B6B5D465D6D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FA2FD-0033-45E6-9E1C-B7C96DFF3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747E-4727-4412-A596-29721F232775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D920-2067-4D89-8934-26517B638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0E3B-FFBF-4AEC-A812-B77BF05CEEE8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05C5-EDFA-44DD-ACD8-36F4460E7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DAB26-766C-4701-8146-8F04CFE9F9FB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B0FF3-0498-4185-A85D-F8C77C288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98E2D-BBD2-4ABA-A0A8-D85ACD638186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C3BF-158D-4365-A1D8-341D53112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32DE-804B-4DC0-A4F6-5C27D1653C62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47B2-47D9-40F9-AEEC-76BEAF9CA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70CA-DE6F-4021-B7E5-AB37DD5C7D48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99CA0-7191-442F-A426-1A73006B7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631C1A41-3EB0-4334-AB61-CF1F506FE953}" type="datetime1">
              <a:rPr lang="ru-RU"/>
              <a:pPr>
                <a:defRPr/>
              </a:pPr>
              <a:t>24.01.2020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55254AC-7503-4784-9C94-FE1179EEE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7" r:id="rId2"/>
    <p:sldLayoutId id="2147484106" r:id="rId3"/>
    <p:sldLayoutId id="2147484105" r:id="rId4"/>
    <p:sldLayoutId id="2147484104" r:id="rId5"/>
    <p:sldLayoutId id="2147484103" r:id="rId6"/>
    <p:sldLayoutId id="2147484102" r:id="rId7"/>
    <p:sldLayoutId id="2147484101" r:id="rId8"/>
    <p:sldLayoutId id="2147484100" r:id="rId9"/>
    <p:sldLayoutId id="2147484099" r:id="rId10"/>
    <p:sldLayoutId id="2147484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A95A87-947B-4368-8B65-22290C04DE09}" type="datetime1">
              <a:rPr lang="ru-RU"/>
              <a:pPr>
                <a:defRPr/>
              </a:pPr>
              <a:t>24.01.2020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C504BE-8600-4163-B35F-38FBE671C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20675" y="1514475"/>
            <a:ext cx="73374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</a:rPr>
              <a:t>бюджета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</a:rPr>
              <a:t>Табунщиковского</a:t>
            </a:r>
            <a:endParaRPr lang="ru-RU" sz="40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</a:rPr>
              <a:t>сельского поселения за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</a:rPr>
              <a:t>2018 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</a:rPr>
              <a:t>год</a:t>
            </a:r>
            <a:r>
              <a:rPr lang="ru-RU" sz="1800" b="1" dirty="0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3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977900" y="1282700"/>
          <a:ext cx="8166100" cy="4584700"/>
        </p:xfrm>
        <a:graphic>
          <a:graphicData uri="http://schemas.openxmlformats.org/presentationml/2006/ole">
            <p:oleObj spid="_x0000_s102403" name="Worksheet" r:id="rId3" imgW="6124688" imgH="3438414" progId="Excel.Sheet.8">
              <p:embed/>
            </p:oleObj>
          </a:graphicData>
        </a:graphic>
      </p:graphicFrame>
      <p:sp>
        <p:nvSpPr>
          <p:cNvPr id="10240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468313" y="404813"/>
            <a:ext cx="741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tx2"/>
                </a:solidFill>
                <a:latin typeface="BatangChe" pitchFamily="49" charset="-127"/>
              </a:rPr>
              <a:t>Доля расходов в рамках муниципальных программ в общем объеме расходов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103445" name="Group 21"/>
          <p:cNvGraphicFramePr>
            <a:graphicFrameLocks noGrp="1"/>
          </p:cNvGraphicFramePr>
          <p:nvPr/>
        </p:nvGraphicFramePr>
        <p:xfrm>
          <a:off x="214313" y="1928813"/>
          <a:ext cx="8429625" cy="2438400"/>
        </p:xfrm>
        <a:graphic>
          <a:graphicData uri="http://schemas.openxmlformats.org/drawingml/2006/table">
            <a:tbl>
              <a:tblPr/>
              <a:tblGrid>
                <a:gridCol w="3714750"/>
                <a:gridCol w="1785937"/>
                <a:gridCol w="1785938"/>
                <a:gridCol w="11430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27900,0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27926,5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101,0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103443" name="TextBox 5"/>
          <p:cNvSpPr txBox="1">
            <a:spLocks noChangeArrowheads="1"/>
          </p:cNvSpPr>
          <p:nvPr/>
        </p:nvSpPr>
        <p:spPr bwMode="auto">
          <a:xfrm>
            <a:off x="395288" y="4724400"/>
            <a:ext cx="83581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27926,50рублей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29469" y="336847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Итоги исполнения бюджета поселения за </a:t>
            </a:r>
            <a:r>
              <a:rPr lang="ru-RU" sz="3600" b="1" kern="1200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2018 </a:t>
            </a: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год</a:t>
            </a:r>
          </a:p>
        </p:txBody>
      </p:sp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857364"/>
          <a:ext cx="8953472" cy="4783146"/>
        </p:xfrm>
        <a:graphic>
          <a:graphicData uri="http://schemas.openxmlformats.org/presentationml/2006/ole">
            <p:oleObj spid="_x0000_s17410" name="Worksheet" r:id="rId3" imgW="6286383" imgH="2676391" progId="Excel.Sheet.8">
              <p:embed/>
            </p:oleObj>
          </a:graphicData>
        </a:graphic>
      </p:graphicFrame>
      <p:sp>
        <p:nvSpPr>
          <p:cNvPr id="17412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71500" y="1282700"/>
          <a:ext cx="8597900" cy="4330700"/>
        </p:xfrm>
        <a:graphic>
          <a:graphicData uri="http://schemas.openxmlformats.org/presentationml/2006/ole">
            <p:oleObj spid="_x0000_s18434" name="Worksheet" r:id="rId4" imgW="6448348" imgH="3248111" progId="Excel.Shee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71750" y="4763"/>
            <a:ext cx="40020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 dirty="0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бюджета </a:t>
            </a:r>
            <a:r>
              <a:rPr lang="ru-RU" sz="2000" b="1" i="1" dirty="0" err="1">
                <a:solidFill>
                  <a:schemeClr val="hlink"/>
                </a:solidFill>
                <a:latin typeface="TruthCYR Ultra" pitchFamily="50" charset="-52"/>
              </a:rPr>
              <a:t>Табунщиковского</a:t>
            </a:r>
            <a:endParaRPr lang="ru-RU" sz="2000" i="1" dirty="0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сельского поселения за </a:t>
            </a:r>
            <a:r>
              <a:rPr lang="ru-RU" sz="2000" b="1" i="1" dirty="0" smtClean="0">
                <a:solidFill>
                  <a:schemeClr val="hlink"/>
                </a:solidFill>
                <a:latin typeface="TruthCYR Ultra" pitchFamily="50" charset="-52"/>
              </a:rPr>
              <a:t>2018 </a:t>
            </a:r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2600" y="2667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3700" y="1562100"/>
          <a:ext cx="8597900" cy="4330700"/>
        </p:xfrm>
        <a:graphic>
          <a:graphicData uri="http://schemas.openxmlformats.org/presentationml/2006/ole">
            <p:oleObj spid="_x0000_s20482" name="Worksheet" r:id="rId3" imgW="6448348" imgH="3248111" progId="Excel.Sheet.8">
              <p:embed/>
            </p:oleObj>
          </a:graphicData>
        </a:graphic>
      </p:graphicFrame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000108"/>
          <a:ext cx="8699500" cy="5092700"/>
        </p:xfrm>
        <a:graphic>
          <a:graphicData uri="http://schemas.openxmlformats.org/presentationml/2006/ole">
            <p:oleObj spid="_x0000_s21506" name="Worksheet" r:id="rId3" imgW="6524741" imgH="3819560" progId="Excel.Shee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975" y="227647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059113" y="1844675"/>
            <a:ext cx="288925" cy="144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375" y="609282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250825" y="333375"/>
            <a:ext cx="727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hlink"/>
                </a:solidFill>
              </a:rPr>
              <a:t>Структура доходов бюджета за </a:t>
            </a:r>
            <a:r>
              <a:rPr lang="ru-RU" b="1" i="1" dirty="0" smtClean="0">
                <a:solidFill>
                  <a:schemeClr val="hlink"/>
                </a:solidFill>
              </a:rPr>
              <a:t>2018 </a:t>
            </a:r>
            <a:r>
              <a:rPr lang="ru-RU" b="1" i="1" dirty="0">
                <a:solidFill>
                  <a:schemeClr val="hlink"/>
                </a:solidFill>
              </a:rPr>
              <a:t>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282700" y="1574800"/>
          <a:ext cx="8597900" cy="4330700"/>
        </p:xfrm>
        <a:graphic>
          <a:graphicData uri="http://schemas.openxmlformats.org/presentationml/2006/ole">
            <p:oleObj spid="_x0000_s22530" name="Worksheet" r:id="rId3" imgW="6448348" imgH="3248111" progId="Excel.Shee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 rot="-192313">
            <a:off x="374650" y="-8027"/>
            <a:ext cx="8486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 dirty="0">
                <a:solidFill>
                  <a:schemeClr val="folHlink"/>
                </a:solidFill>
              </a:rPr>
              <a:t> </a:t>
            </a:r>
            <a:r>
              <a:rPr lang="ru-RU" i="1" dirty="0" err="1">
                <a:solidFill>
                  <a:schemeClr val="folHlink"/>
                </a:solidFill>
              </a:rPr>
              <a:t>Табунщиковского</a:t>
            </a:r>
            <a:endParaRPr lang="ru-RU" i="1" dirty="0">
              <a:solidFill>
                <a:schemeClr val="folHlink"/>
              </a:solidFill>
            </a:endParaRPr>
          </a:p>
          <a:p>
            <a:pPr algn="ctr"/>
            <a:r>
              <a:rPr lang="ru-RU" i="1" dirty="0">
                <a:solidFill>
                  <a:schemeClr val="folHlink"/>
                </a:solidFill>
              </a:rPr>
              <a:t>7сельского поселения за </a:t>
            </a:r>
            <a:r>
              <a:rPr lang="ru-RU" i="1" dirty="0" smtClean="0">
                <a:solidFill>
                  <a:schemeClr val="folHlink"/>
                </a:solidFill>
              </a:rPr>
              <a:t>2018год</a:t>
            </a:r>
            <a:r>
              <a:rPr lang="ru-RU" sz="1800" i="1" dirty="0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0" y="1282700"/>
          <a:ext cx="9042400" cy="5575300"/>
        </p:xfrm>
        <a:graphic>
          <a:graphicData uri="http://schemas.openxmlformats.org/presentationml/2006/ole">
            <p:oleObj spid="_x0000_s23558" name="Worksheet" r:id="rId3" imgW="6924793" imgH="4267110" progId="Excel.Sheet.8">
              <p:embed/>
            </p:oleObj>
          </a:graphicData>
        </a:graphic>
      </p:graphicFrame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1692275" y="260350"/>
            <a:ext cx="5503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2600" y="265112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625600"/>
          <a:ext cx="8458200" cy="4076700"/>
        </p:xfrm>
        <a:graphic>
          <a:graphicData uri="http://schemas.openxmlformats.org/presentationml/2006/ole">
            <p:oleObj spid="_x0000_s24578" name="Worksheet" r:id="rId3" imgW="6343610" imgH="3057538" progId="Excel.Sheet.8">
              <p:embed/>
            </p:oleObj>
          </a:graphicData>
        </a:graphic>
      </p:graphicFrame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 txBox="1">
            <a:spLocks/>
          </p:cNvSpPr>
          <p:nvPr/>
        </p:nvSpPr>
        <p:spPr bwMode="auto"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 dirty="0">
                <a:latin typeface="Tahoma" pitchFamily="34" charset="0"/>
              </a:rPr>
              <a:t>ИСПОЛНЕНИЕ МУНИЦИПАЛЬНЫХ ПРОГРАММ ТАБУНЩИКОВСКОГО СЕЛЬСКОГО ПОСЕЛЕНИЯ ЗА </a:t>
            </a:r>
            <a:r>
              <a:rPr lang="ru-RU" sz="2000" b="1" dirty="0" smtClean="0">
                <a:latin typeface="Tahoma" pitchFamily="34" charset="0"/>
              </a:rPr>
              <a:t>2018 </a:t>
            </a:r>
            <a:r>
              <a:rPr lang="ru-RU" sz="2000" b="1" dirty="0">
                <a:latin typeface="Tahoma" pitchFamily="34" charset="0"/>
              </a:rPr>
              <a:t>ГОД.</a:t>
            </a:r>
          </a:p>
        </p:txBody>
      </p:sp>
      <p:graphicFrame>
        <p:nvGraphicFramePr>
          <p:cNvPr id="34867" name="Group 51"/>
          <p:cNvGraphicFramePr>
            <a:graphicFrameLocks noGrp="1"/>
          </p:cNvGraphicFramePr>
          <p:nvPr/>
        </p:nvGraphicFramePr>
        <p:xfrm>
          <a:off x="0" y="1484313"/>
          <a:ext cx="9109075" cy="4706303"/>
        </p:xfrm>
        <a:graphic>
          <a:graphicData uri="http://schemas.openxmlformats.org/drawingml/2006/table">
            <a:tbl>
              <a:tblPr/>
              <a:tblGrid>
                <a:gridCol w="5199063"/>
                <a:gridCol w="1446212"/>
                <a:gridCol w="1576388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4365,4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4363,3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111,9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107,8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96,3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455,0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455,0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1518,7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1443,5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95,05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1993,0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1871,4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93,9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8458,7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8255,6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97,6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267</Words>
  <Application>Microsoft Office PowerPoint</Application>
  <PresentationFormat>Экран (4:3)</PresentationFormat>
  <Paragraphs>71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Пастель</vt:lpstr>
      <vt:lpstr>Паркет</vt:lpstr>
      <vt:lpstr>Лист Microsoft Office Excel 97-2003</vt:lpstr>
      <vt:lpstr>Слайд 1</vt:lpstr>
      <vt:lpstr>Итоги исполнения бюджета поселения за 2018 год</vt:lpstr>
      <vt:lpstr>Слайд 3</vt:lpstr>
      <vt:lpstr>Налоговые и неналоговые доходы бюджета  поселения </vt:lpstr>
      <vt:lpstr>Слайд 5</vt:lpstr>
      <vt:lpstr>Слайд 6</vt:lpstr>
      <vt:lpstr>Слайд 7</vt:lpstr>
      <vt:lpstr>Динамика исполнения расходов на культуру 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4</cp:revision>
  <dcterms:created xsi:type="dcterms:W3CDTF">2015-05-01T20:09:14Z</dcterms:created>
  <dcterms:modified xsi:type="dcterms:W3CDTF">2020-01-24T12:20:11Z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