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81" r:id="rId1"/>
    <p:sldMasterId id="2147484093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99538" autoAdjust="0"/>
  </p:normalViewPr>
  <p:slideViewPr>
    <p:cSldViewPr>
      <p:cViewPr>
        <p:scale>
          <a:sx n="75" d="100"/>
          <a:sy n="75" d="100"/>
        </p:scale>
        <p:origin x="-100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DAC5819-44B3-4376-868F-6BDC40CC4B16}" type="datetimeFigureOut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9A58CBE-FF30-4F2C-A94E-EF5B99389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8A8B022-C507-4E8D-BA8D-6E88A119DC1D}" type="datetimeFigureOut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99AD556-C50A-4768-94A9-99E5BA40B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7651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0CCE4-AC52-4127-8A3E-E4A30EA90FA9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CB35C4-2B13-4EF3-8F6C-5D35D9D9B33E}" type="slidenum">
              <a:rPr lang="ru-RU" smtClean="0"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5FC6-9025-4F51-A6DE-F21E23ABF020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4C44-D62A-4C5C-9B1B-A4442EC1D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4DC33-03FA-4608-8AFD-D5471D2CF142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97B22-72FC-4CC5-B83D-FF07091B0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37A4-C3C2-4022-B5D9-6E453272279F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15ADE-24F0-4531-89FB-BC00E076C4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C6B9-549D-4045-8298-10E700748E83}" type="datetime1">
              <a:rPr lang="ru-RU"/>
              <a:pPr>
                <a:defRPr/>
              </a:pPr>
              <a:t>07.05.2021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52391-708B-4FCE-A125-5E403C104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D2F58-9A21-4799-BE3E-64FB077C1A63}" type="datetime1">
              <a:rPr lang="ru-RU"/>
              <a:pPr>
                <a:defRPr/>
              </a:pPr>
              <a:t>07.05.2021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69A9-20F8-4D34-A6DD-CA202C86D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Tw Cen MT"/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5B2F-C61E-4D28-BF0C-7D81D427205F}" type="datetime1">
              <a:rPr lang="ru-RU"/>
              <a:pPr>
                <a:defRPr/>
              </a:pPr>
              <a:t>07.05.2021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A8A8-93C5-4AD0-9AE2-A912C71B4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22BE0-7825-4232-B25C-BCD9C507B40E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91348-7776-4C2B-A3A1-10AC22D9F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0F435-BD6B-49C7-86C5-6D8059DCB410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EA9F-1D3D-42D6-B2C4-CAB26AF5B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919A-DC89-4CA6-BB6C-B2F562B5B4BB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5AD0A-BE51-4056-8ADD-11CDB6D55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0C623-82FA-4CF0-A402-2B2D930221FE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D86E-050D-4792-9CD7-51A69AC5C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3CD6-E25E-43A3-8EB5-FCCD170B0DFD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3ACF-1517-437F-BB12-5C78501A9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40B8-57F1-4251-95F6-543D93F7FD02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20F-E3C0-4227-9899-F398CBCD4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44E1-22E5-4483-BE2B-69AC7E6E7B62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4F18-160C-4CF5-B1F4-30169F41C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E86E-882D-4D2F-A947-B1D2E3949AC7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68692-7CA0-46E8-9F81-84004C8F3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A9E54EB8-6FAF-4F3E-B5A9-C19224ED84AC}" type="datetime1">
              <a:rPr lang="ru-RU"/>
              <a:pPr>
                <a:defRPr/>
              </a:pPr>
              <a:t>07.05.2021</a:t>
            </a:fld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2B5ACA0-12EE-49A5-AC59-37EB291C3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7" r:id="rId2"/>
    <p:sldLayoutId id="2147484106" r:id="rId3"/>
    <p:sldLayoutId id="2147484105" r:id="rId4"/>
    <p:sldLayoutId id="2147484104" r:id="rId5"/>
    <p:sldLayoutId id="2147484103" r:id="rId6"/>
    <p:sldLayoutId id="2147484102" r:id="rId7"/>
    <p:sldLayoutId id="2147484101" r:id="rId8"/>
    <p:sldLayoutId id="2147484100" r:id="rId9"/>
    <p:sldLayoutId id="2147484099" r:id="rId10"/>
    <p:sldLayoutId id="21474840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CC6E9-24D7-48C4-9D7F-EB0A18649A72}" type="datetime1">
              <a:rPr lang="ru-RU"/>
              <a:pPr>
                <a:defRPr/>
              </a:pPr>
              <a:t>07.05.2021</a:t>
            </a:fld>
            <a:endParaRPr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D95408-43BA-45FB-ADD3-7EDFEB568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charset="0"/>
        <a:buChar char="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charset="0"/>
        <a:buChar char="•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20675" y="917575"/>
            <a:ext cx="7337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 i="1" u="sng" dirty="0">
                <a:solidFill>
                  <a:srgbClr val="7030A0"/>
                </a:solidFill>
                <a:latin typeface="Times New Roman" pitchFamily="18" charset="0"/>
              </a:rPr>
              <a:t>ОТЧЕТ</a:t>
            </a:r>
          </a:p>
          <a:p>
            <a:pPr algn="ctr"/>
            <a:r>
              <a:rPr lang="ru-RU" sz="4800" b="1" i="1" u="sng" dirty="0">
                <a:solidFill>
                  <a:srgbClr val="7030A0"/>
                </a:solidFill>
                <a:latin typeface="Times New Roman" pitchFamily="18" charset="0"/>
              </a:rPr>
              <a:t>об исполнении</a:t>
            </a:r>
          </a:p>
          <a:p>
            <a:pPr algn="ctr"/>
            <a:r>
              <a:rPr lang="ru-RU" sz="4800" b="1" i="1" u="sng" dirty="0">
                <a:solidFill>
                  <a:srgbClr val="7030A0"/>
                </a:solidFill>
                <a:latin typeface="Times New Roman" pitchFamily="18" charset="0"/>
              </a:rPr>
              <a:t>бюджета </a:t>
            </a:r>
            <a:r>
              <a:rPr lang="ru-RU" sz="4800" b="1" i="1" u="sng" dirty="0" err="1">
                <a:solidFill>
                  <a:srgbClr val="7030A0"/>
                </a:solidFill>
                <a:latin typeface="Times New Roman" pitchFamily="18" charset="0"/>
              </a:rPr>
              <a:t>Табунщиковского</a:t>
            </a:r>
            <a:endParaRPr lang="ru-RU" sz="4800" b="1" i="1" u="sng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/>
            <a:r>
              <a:rPr lang="ru-RU" sz="4800" b="1" i="1" u="sng" dirty="0">
                <a:solidFill>
                  <a:srgbClr val="7030A0"/>
                </a:solidFill>
                <a:latin typeface="Times New Roman" pitchFamily="18" charset="0"/>
              </a:rPr>
              <a:t>сельского поселения за </a:t>
            </a:r>
            <a:r>
              <a:rPr lang="ru-RU" sz="4800" b="1" i="1" u="sng" dirty="0" smtClean="0">
                <a:solidFill>
                  <a:srgbClr val="7030A0"/>
                </a:solidFill>
                <a:latin typeface="Times New Roman" pitchFamily="18" charset="0"/>
              </a:rPr>
              <a:t>2020 </a:t>
            </a:r>
            <a:r>
              <a:rPr lang="ru-RU" sz="4800" b="1" i="1" u="sng" dirty="0">
                <a:solidFill>
                  <a:srgbClr val="7030A0"/>
                </a:solidFill>
                <a:latin typeface="Times New Roman" pitchFamily="18" charset="0"/>
              </a:rPr>
              <a:t>год</a:t>
            </a:r>
            <a:r>
              <a:rPr lang="ru-RU" sz="1800" b="1" dirty="0">
                <a:solidFill>
                  <a:schemeClr val="accent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3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1785918" y="2000240"/>
          <a:ext cx="6540500" cy="3568700"/>
        </p:xfrm>
        <a:graphic>
          <a:graphicData uri="http://schemas.openxmlformats.org/presentationml/2006/ole">
            <p:oleObj spid="_x0000_s102403" name="Worksheet" r:id="rId3" imgW="4905366" imgH="2676391" progId="Excel.Sheet.8">
              <p:embed/>
            </p:oleObj>
          </a:graphicData>
        </a:graphic>
      </p:graphicFrame>
      <p:sp>
        <p:nvSpPr>
          <p:cNvPr id="10240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02405" name="Rectangle 10"/>
          <p:cNvSpPr>
            <a:spLocks noChangeArrowheads="1"/>
          </p:cNvSpPr>
          <p:nvPr/>
        </p:nvSpPr>
        <p:spPr bwMode="auto">
          <a:xfrm>
            <a:off x="468313" y="404813"/>
            <a:ext cx="741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solidFill>
                  <a:schemeClr val="tx2"/>
                </a:solidFill>
                <a:latin typeface="BatangChe" pitchFamily="49" charset="-127"/>
              </a:rPr>
              <a:t>Доля расходов в рамках муниципальных программ в общем объеме расходов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</p:spPr>
        <p:txBody>
          <a:bodyPr anchor="b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small" dirty="0">
                <a:latin typeface="+mj-lt"/>
                <a:ea typeface="+mj-ea"/>
                <a:cs typeface="+mj-cs"/>
              </a:rPr>
              <a:t>Исполнение Указа Президента РФ от 07.05.2012 № 597 «О мероприятиях по реализации государственной социальной политики» </a:t>
            </a:r>
          </a:p>
        </p:txBody>
      </p:sp>
      <p:graphicFrame>
        <p:nvGraphicFramePr>
          <p:cNvPr id="103445" name="Group 21"/>
          <p:cNvGraphicFramePr>
            <a:graphicFrameLocks noGrp="1"/>
          </p:cNvGraphicFramePr>
          <p:nvPr/>
        </p:nvGraphicFramePr>
        <p:xfrm>
          <a:off x="214313" y="1928813"/>
          <a:ext cx="8429625" cy="2438400"/>
        </p:xfrm>
        <a:graphic>
          <a:graphicData uri="http://schemas.openxmlformats.org/drawingml/2006/table">
            <a:tbl>
              <a:tblPr/>
              <a:tblGrid>
                <a:gridCol w="3714750"/>
                <a:gridCol w="1785937"/>
                <a:gridCol w="1785938"/>
                <a:gridCol w="11430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категории работников учреждений социальной сферы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(плановый показатель),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Средняя заработная плата (фактический показатель), 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Откланение от планового показателя,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Работники учреждений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28682,2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28682,2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  <p:sp>
        <p:nvSpPr>
          <p:cNvPr id="103443" name="TextBox 5"/>
          <p:cNvSpPr txBox="1">
            <a:spLocks noChangeArrowheads="1"/>
          </p:cNvSpPr>
          <p:nvPr/>
        </p:nvSpPr>
        <p:spPr bwMode="auto">
          <a:xfrm>
            <a:off x="395288" y="4724400"/>
            <a:ext cx="83581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целях реализации Указа президента Российской федерации от 07.05.2012 г. № 597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», средняя заработная плата работников учреждений культуры составила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28682,2рублей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285875"/>
          <a:ext cx="9194800" cy="5357813"/>
        </p:xfrm>
        <a:graphic>
          <a:graphicData uri="http://schemas.openxmlformats.org/presentationml/2006/ole">
            <p:oleObj spid="_x0000_s17410" name="Worksheet" r:id="rId3" imgW="6896179" imgH="2905025" progId="Excel.Sheet.8">
              <p:embed/>
            </p:oleObj>
          </a:graphicData>
        </a:graphic>
      </p:graphicFrame>
      <p:sp>
        <p:nvSpPr>
          <p:cNvPr id="17412" name="TextBox 7"/>
          <p:cNvSpPr txBox="1">
            <a:spLocks noChangeArrowheads="1"/>
          </p:cNvSpPr>
          <p:nvPr/>
        </p:nvSpPr>
        <p:spPr bwMode="auto">
          <a:xfrm rot="-5400000">
            <a:off x="-231775" y="4200526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тыс. рублей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671638" y="0"/>
            <a:ext cx="5802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ru-RU" sz="3200" b="1" i="1" dirty="0">
                <a:solidFill>
                  <a:schemeClr val="tx2"/>
                </a:solidFill>
              </a:rPr>
              <a:t>Итого исполнения бюджета за </a:t>
            </a:r>
            <a:r>
              <a:rPr lang="ru-RU" sz="3200" b="1" i="1" dirty="0" smtClean="0">
                <a:solidFill>
                  <a:schemeClr val="tx2"/>
                </a:solidFill>
              </a:rPr>
              <a:t>2020 </a:t>
            </a:r>
            <a:r>
              <a:rPr lang="ru-RU" sz="3200" b="1" i="1" dirty="0">
                <a:solidFill>
                  <a:schemeClr val="tx2"/>
                </a:solidFill>
              </a:rPr>
              <a:t>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857375"/>
          <a:ext cx="8597900" cy="4587875"/>
        </p:xfrm>
        <a:graphic>
          <a:graphicData uri="http://schemas.openxmlformats.org/presentationml/2006/ole">
            <p:oleObj spid="_x0000_s18434" name="Worksheet" r:id="rId4" imgW="6448348" imgH="2905025" progId="Excel.Sheet.8">
              <p:embed/>
            </p:oleObj>
          </a:graphicData>
        </a:graphic>
      </p:graphicFrame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2571750" y="165100"/>
            <a:ext cx="40020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ДОХОДЫ</a:t>
            </a:r>
            <a:endParaRPr lang="ru-RU" sz="2000" i="1" dirty="0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бюджета </a:t>
            </a:r>
            <a:r>
              <a:rPr lang="ru-RU" sz="2000" b="1" i="1" dirty="0" err="1">
                <a:solidFill>
                  <a:schemeClr val="hlink"/>
                </a:solidFill>
                <a:latin typeface="TruthCYR Ultra" pitchFamily="50" charset="-52"/>
              </a:rPr>
              <a:t>Табунщиковского</a:t>
            </a:r>
            <a:endParaRPr lang="ru-RU" sz="2000" i="1" dirty="0">
              <a:solidFill>
                <a:schemeClr val="hlink"/>
              </a:solidFill>
              <a:latin typeface="TruthCYR Ultra" pitchFamily="50" charset="-52"/>
            </a:endParaRPr>
          </a:p>
          <a:p>
            <a:pPr algn="ctr"/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сельского поселения за </a:t>
            </a:r>
            <a:r>
              <a:rPr lang="ru-RU" sz="2000" b="1" i="1" dirty="0" smtClean="0">
                <a:solidFill>
                  <a:schemeClr val="hlink"/>
                </a:solidFill>
                <a:latin typeface="TruthCYR Ultra" pitchFamily="50" charset="-52"/>
              </a:rPr>
              <a:t>2020 </a:t>
            </a:r>
            <a:r>
              <a:rPr lang="ru-RU" sz="2000" b="1" i="1" dirty="0">
                <a:solidFill>
                  <a:schemeClr val="hlink"/>
                </a:solidFill>
                <a:latin typeface="TruthCYR Ultra" pitchFamily="50" charset="-52"/>
              </a:rPr>
              <a:t>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67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Налоговые и неналоговые доходы бюджета  поселения </a:t>
            </a: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562100"/>
          <a:ext cx="8597900" cy="4076700"/>
        </p:xfrm>
        <a:graphic>
          <a:graphicData uri="http://schemas.openxmlformats.org/presentationml/2006/ole">
            <p:oleObj spid="_x0000_s20482" name="Worksheet" r:id="rId3" imgW="6448348" imgH="3057538" progId="Excel.Sheet.8">
              <p:embed/>
            </p:oleObj>
          </a:graphicData>
        </a:graphic>
      </p:graphicFrame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Содержимое 6"/>
          <p:cNvGraphicFramePr>
            <a:graphicFrameLocks noGrp="1"/>
          </p:cNvGraphicFramePr>
          <p:nvPr>
            <p:ph idx="4294967295"/>
          </p:nvPr>
        </p:nvGraphicFramePr>
        <p:xfrm>
          <a:off x="0" y="1427163"/>
          <a:ext cx="8286750" cy="4075112"/>
        </p:xfrm>
        <a:graphic>
          <a:graphicData uri="http://schemas.openxmlformats.org/presentationml/2006/ole">
            <p:oleObj spid="_x0000_s21506" name="Worksheet" r:id="rId3" imgW="6334163" imgH="3114764" progId="Excel.Sheet.8">
              <p:embed/>
            </p:oleObj>
          </a:graphicData>
        </a:graphic>
      </p:graphicFrame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250825" y="333375"/>
            <a:ext cx="72739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>
                <a:solidFill>
                  <a:schemeClr val="hlink"/>
                </a:solidFill>
              </a:rPr>
              <a:t>Структура доходов бюджета за </a:t>
            </a:r>
            <a:r>
              <a:rPr lang="ru-RU" b="1" i="1" dirty="0" smtClean="0">
                <a:solidFill>
                  <a:schemeClr val="hlink"/>
                </a:solidFill>
              </a:rPr>
              <a:t>2020</a:t>
            </a:r>
            <a:endParaRPr lang="ru-RU" b="1" i="1" dirty="0">
              <a:solidFill>
                <a:schemeClr val="hlink"/>
              </a:solidFill>
            </a:endParaRPr>
          </a:p>
          <a:p>
            <a:r>
              <a:rPr lang="ru-RU" b="1" i="1" dirty="0">
                <a:solidFill>
                  <a:schemeClr val="hlink"/>
                </a:solidFill>
              </a:rPr>
              <a:t> год.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546100" y="1643063"/>
          <a:ext cx="8597900" cy="4076700"/>
        </p:xfrm>
        <a:graphic>
          <a:graphicData uri="http://schemas.openxmlformats.org/presentationml/2006/ole">
            <p:oleObj spid="_x0000_s22530" name="Worksheet" r:id="rId3" imgW="6448348" imgH="3057538" progId="Excel.Sheet.8">
              <p:embed/>
            </p:oleObj>
          </a:graphicData>
        </a:graphic>
      </p:graphicFrame>
      <p:sp>
        <p:nvSpPr>
          <p:cNvPr id="22531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  <p:sp>
        <p:nvSpPr>
          <p:cNvPr id="22532" name="Rectangle 7"/>
          <p:cNvSpPr>
            <a:spLocks noChangeArrowheads="1"/>
          </p:cNvSpPr>
          <p:nvPr/>
        </p:nvSpPr>
        <p:spPr bwMode="auto">
          <a:xfrm rot="-192313">
            <a:off x="384175" y="-18067"/>
            <a:ext cx="8486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 dirty="0">
                <a:solidFill>
                  <a:schemeClr val="folHlink"/>
                </a:solidFill>
              </a:rPr>
              <a:t>РАСХОДЫ</a:t>
            </a:r>
          </a:p>
          <a:p>
            <a:pPr algn="ctr"/>
            <a:r>
              <a:rPr lang="ru-RU" i="1" dirty="0">
                <a:solidFill>
                  <a:schemeClr val="folHlink"/>
                </a:solidFill>
              </a:rPr>
              <a:t> </a:t>
            </a:r>
            <a:r>
              <a:rPr lang="ru-RU" i="1" dirty="0" err="1">
                <a:solidFill>
                  <a:schemeClr val="folHlink"/>
                </a:solidFill>
              </a:rPr>
              <a:t>Табунщиковского</a:t>
            </a:r>
            <a:endParaRPr lang="ru-RU" i="1" dirty="0">
              <a:solidFill>
                <a:schemeClr val="folHlink"/>
              </a:solidFill>
            </a:endParaRPr>
          </a:p>
          <a:p>
            <a:pPr algn="ctr"/>
            <a:r>
              <a:rPr lang="ru-RU" i="1" dirty="0" smtClean="0">
                <a:solidFill>
                  <a:schemeClr val="folHlink"/>
                </a:solidFill>
              </a:rPr>
              <a:t>сельского </a:t>
            </a:r>
            <a:r>
              <a:rPr lang="ru-RU" i="1" dirty="0">
                <a:solidFill>
                  <a:schemeClr val="folHlink"/>
                </a:solidFill>
              </a:rPr>
              <a:t>поселения за </a:t>
            </a:r>
            <a:r>
              <a:rPr lang="ru-RU" i="1" dirty="0" smtClean="0">
                <a:solidFill>
                  <a:schemeClr val="folHlink"/>
                </a:solidFill>
              </a:rPr>
              <a:t>2020</a:t>
            </a:r>
            <a:endParaRPr lang="ru-RU" i="1" dirty="0">
              <a:solidFill>
                <a:schemeClr val="folHlink"/>
              </a:solidFill>
            </a:endParaRPr>
          </a:p>
          <a:p>
            <a:pPr algn="ctr"/>
            <a:r>
              <a:rPr lang="ru-RU" i="1" dirty="0">
                <a:solidFill>
                  <a:schemeClr val="folHlink"/>
                </a:solidFill>
              </a:rPr>
              <a:t>год</a:t>
            </a:r>
            <a:r>
              <a:rPr lang="ru-RU" sz="1800" i="1" dirty="0">
                <a:solidFill>
                  <a:schemeClr val="folHlink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0" y="857232"/>
          <a:ext cx="8215338" cy="4559300"/>
        </p:xfrm>
        <a:graphic>
          <a:graphicData uri="http://schemas.openxmlformats.org/presentationml/2006/ole">
            <p:oleObj spid="_x0000_s23558" name="Worksheet" r:id="rId3" imgW="5953006" imgH="3419519" progId="Excel.Sheet.8">
              <p:embed/>
            </p:oleObj>
          </a:graphicData>
        </a:graphic>
      </p:graphicFrame>
      <p:sp>
        <p:nvSpPr>
          <p:cNvPr id="23559" name="Прямоугольник 4"/>
          <p:cNvSpPr>
            <a:spLocks noChangeArrowheads="1"/>
          </p:cNvSpPr>
          <p:nvPr/>
        </p:nvSpPr>
        <p:spPr bwMode="auto">
          <a:xfrm rot="-5400000">
            <a:off x="313595" y="4273035"/>
            <a:ext cx="1253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dirty="0" smtClean="0">
                <a:latin typeface="Calibri" pitchFamily="34" charset="0"/>
              </a:rPr>
              <a:t>Процентов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1692275" y="260350"/>
            <a:ext cx="5503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solidFill>
                  <a:schemeClr val="tx2"/>
                </a:solidFill>
              </a:rPr>
              <a:t>СТРУКТУРА РАСХОДОВ БЮДЖЕТА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65113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tabLst>
                <a:tab pos="3830638" algn="l"/>
              </a:tabLst>
              <a:defRPr/>
            </a:pPr>
            <a:r>
              <a:rPr lang="ru-RU" sz="3600" b="1" kern="1200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</a:rPr>
              <a:t>Динамика исполнения расходов на культуру  </a:t>
            </a:r>
          </a:p>
        </p:txBody>
      </p:sp>
      <p:graphicFrame>
        <p:nvGraphicFramePr>
          <p:cNvPr id="24578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85800" y="1887538"/>
          <a:ext cx="8458200" cy="3644900"/>
        </p:xfrm>
        <a:graphic>
          <a:graphicData uri="http://schemas.openxmlformats.org/presentationml/2006/ole">
            <p:oleObj spid="_x0000_s24578" name="Worksheet" r:id="rId3" imgW="6343610" imgH="2733617" progId="Excel.Sheet.8">
              <p:embed/>
            </p:oleObj>
          </a:graphicData>
        </a:graphic>
      </p:graphicFrame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rot="-5400000">
            <a:off x="272256" y="4272757"/>
            <a:ext cx="1336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>
                <a:latin typeface="Calibri" pitchFamily="34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 txBox="1">
            <a:spLocks/>
          </p:cNvSpPr>
          <p:nvPr/>
        </p:nvSpPr>
        <p:spPr bwMode="auto">
          <a:xfrm>
            <a:off x="0" y="428625"/>
            <a:ext cx="9144000" cy="703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2000" b="1" dirty="0">
                <a:latin typeface="Tahoma" pitchFamily="34" charset="0"/>
              </a:rPr>
              <a:t>ИСПОЛНЕНИЕ МУНИЦИПАЛЬНЫХ ПРОГРАММ ТАБУНЩИКОВСКОГО СЕЛЬСКОГО ПОСЕЛЕНИЯ ЗА </a:t>
            </a:r>
            <a:r>
              <a:rPr lang="ru-RU" sz="2000" b="1" dirty="0" smtClean="0">
                <a:latin typeface="Tahoma" pitchFamily="34" charset="0"/>
              </a:rPr>
              <a:t>2020 </a:t>
            </a:r>
            <a:r>
              <a:rPr lang="ru-RU" sz="2000" b="1" dirty="0">
                <a:latin typeface="Tahoma" pitchFamily="34" charset="0"/>
              </a:rPr>
              <a:t>ГОД.</a:t>
            </a:r>
          </a:p>
        </p:txBody>
      </p:sp>
      <p:graphicFrame>
        <p:nvGraphicFramePr>
          <p:cNvPr id="34866" name="Group 50"/>
          <p:cNvGraphicFramePr>
            <a:graphicFrameLocks noGrp="1"/>
          </p:cNvGraphicFramePr>
          <p:nvPr/>
        </p:nvGraphicFramePr>
        <p:xfrm>
          <a:off x="0" y="1214422"/>
          <a:ext cx="9109075" cy="4950143"/>
        </p:xfrm>
        <a:graphic>
          <a:graphicData uri="http://schemas.openxmlformats.org/drawingml/2006/table">
            <a:tbl>
              <a:tblPr/>
              <a:tblGrid>
                <a:gridCol w="5199063"/>
                <a:gridCol w="1446212"/>
                <a:gridCol w="1576388"/>
                <a:gridCol w="8874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Наименование  муниципальной программы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Плановый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Фактический показатель, 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Исполнение,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«Управление муниципальными финансами»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4492,8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4330,7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116,9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113,3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96,9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«Обеспечение пожарной безопасности, безопасности людей на водных объектах, профилактика экстремизма и терроризма на территории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Табунщиковского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сельского поселения»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41,5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68,7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транспортной системы»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807,2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807,2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«Благоустройство территории и жилищно-коммунальное хозяйство»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1546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1479,2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95,7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9C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«Развитие культуры»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2194,1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2194,1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9198,5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8953,0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97,3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D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Паркет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ркет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268</Words>
  <Application>Microsoft Office PowerPoint</Application>
  <PresentationFormat>Экран (4:3)</PresentationFormat>
  <Paragraphs>73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Пастель</vt:lpstr>
      <vt:lpstr>Паркет</vt:lpstr>
      <vt:lpstr>Лист Microsoft Office Excel 97-2003</vt:lpstr>
      <vt:lpstr>Слайд 1</vt:lpstr>
      <vt:lpstr>Слайд 2</vt:lpstr>
      <vt:lpstr>Слайд 3</vt:lpstr>
      <vt:lpstr>Налоговые и неналоговые доходы бюджета  поселения </vt:lpstr>
      <vt:lpstr>Слайд 5</vt:lpstr>
      <vt:lpstr>Слайд 6</vt:lpstr>
      <vt:lpstr>Слайд 7</vt:lpstr>
      <vt:lpstr>Динамика исполнения расходов на культуру  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5</cp:revision>
  <dcterms:created xsi:type="dcterms:W3CDTF">2015-05-01T20:09:14Z</dcterms:created>
  <dcterms:modified xsi:type="dcterms:W3CDTF">2021-05-07T12:31:01Z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