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1" r:id="rId1"/>
    <p:sldMasterId id="214748409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8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3" autoAdjust="0"/>
    <p:restoredTop sz="86387" autoAdjust="0"/>
  </p:normalViewPr>
  <p:slideViewPr>
    <p:cSldViewPr>
      <p:cViewPr>
        <p:scale>
          <a:sx n="75" d="100"/>
          <a:sy n="75" d="100"/>
        </p:scale>
        <p:origin x="-25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B7E56F-E0A8-45E7-BD5E-DF0920489F3E}" type="datetimeFigureOut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539CE5F-C6A5-4072-9709-DBC41596E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893B79-D6B2-45E8-8C4F-B5C3C25FE4CB}" type="datetimeFigureOut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66F3ACB-42F6-4577-AA69-C5CA78001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765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E40395-A6DB-4DFE-A87E-5BE9491FBEDC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F4B7AF-BBD5-467A-A886-E557B686BB61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0F65-94F6-42FE-9455-AFBFFFD171F2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13ED-0798-4587-8EAE-D8DCD7700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2CD44-D80F-4B75-90B2-DD0133D6B313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B0886-0776-490D-951D-E89C379E6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EACBA-8EF5-406C-9D20-969DC6FA5A3F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E4B0B-4EB8-420B-B46C-76928458A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E2A5-BD09-4BFF-9377-3D6EC2CC9499}" type="datetime1">
              <a:rPr lang="ru-RU"/>
              <a:pPr>
                <a:defRPr/>
              </a:pPr>
              <a:t>20.01.2023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E2A80-655A-49F1-9EC9-A1FFE703D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F4F13-EBA4-46A6-AFF2-BE400C35BF01}" type="datetime1">
              <a:rPr lang="ru-RU"/>
              <a:pPr>
                <a:defRPr/>
              </a:pPr>
              <a:t>20.01.2023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2DB62-4786-4772-BD66-2BE32D2EA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A22B-5139-4BAE-9D9E-26F954842FB5}" type="datetime1">
              <a:rPr lang="ru-RU"/>
              <a:pPr>
                <a:defRPr/>
              </a:pPr>
              <a:t>20.01.2023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A0DCA-6CCB-4695-B387-538C8151F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07597-6B9C-4A42-9C30-A81C057C1FE0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F2BC-EBA2-434C-9924-9E48C3DCA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E70CF-E88A-4F1C-94CC-7EA56D0329BE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25F3-EBA2-4CDD-83FE-B519D9978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6229-8A95-4938-A428-DDB427388BF9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2A013-A3D0-4153-BE45-F992BE5A6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BFF62-DD0A-4C44-98C7-52418E46B92B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0316A-7931-4B41-A5BC-1BE4B5A27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D34D-A768-4B85-BBAD-DCC549B4B44D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352E-24B4-42C6-8F2B-F38D8D173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D84A6-8F03-4531-A630-3112614A6E71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F480-7927-4A60-9709-EC3419410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C5D0-A025-4AC3-A8DF-3BB7CD6424B3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19A1B-5D9A-44B4-9DE2-667BEB082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E015-03DD-49C9-A024-ABB2839E30B2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EDEB4-657E-40F6-9CC1-B20FDFB22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1C221035-39E0-4F0C-A4AE-8FDF10FD0A2E}" type="datetime1">
              <a:rPr lang="ru-RU"/>
              <a:pPr>
                <a:defRPr/>
              </a:pPr>
              <a:t>20.01.2023</a:t>
            </a:fld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A3780F1-BD73-4266-A697-CF8E8AB22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7" r:id="rId2"/>
    <p:sldLayoutId id="2147484106" r:id="rId3"/>
    <p:sldLayoutId id="2147484105" r:id="rId4"/>
    <p:sldLayoutId id="2147484104" r:id="rId5"/>
    <p:sldLayoutId id="2147484103" r:id="rId6"/>
    <p:sldLayoutId id="2147484102" r:id="rId7"/>
    <p:sldLayoutId id="2147484101" r:id="rId8"/>
    <p:sldLayoutId id="2147484100" r:id="rId9"/>
    <p:sldLayoutId id="2147484099" r:id="rId10"/>
    <p:sldLayoutId id="21474840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4F853D-4165-47DD-BB2F-CC6639735F0B}" type="datetime1">
              <a:rPr lang="ru-RU"/>
              <a:pPr>
                <a:defRPr/>
              </a:pPr>
              <a:t>20.01.2023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A02E6-CE71-4B3F-9B28-AD95AE9E0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20675" y="938213"/>
            <a:ext cx="733742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ОТЧЕТ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об исполнении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бюджета Табунщиковского</a:t>
            </a:r>
          </a:p>
          <a:p>
            <a:pPr algn="ctr"/>
            <a:r>
              <a:rPr lang="ru-RU" sz="4800" b="1" i="1" u="sng">
                <a:solidFill>
                  <a:srgbClr val="7030A0"/>
                </a:solidFill>
                <a:latin typeface="Times New Roman" pitchFamily="18" charset="0"/>
              </a:rPr>
              <a:t>сельского поселения за 2021 год</a:t>
            </a:r>
            <a:r>
              <a:rPr lang="ru-RU" sz="1800" b="1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02405" name="Rectangle 10"/>
          <p:cNvSpPr>
            <a:spLocks noChangeArrowheads="1"/>
          </p:cNvSpPr>
          <p:nvPr/>
        </p:nvSpPr>
        <p:spPr bwMode="auto">
          <a:xfrm>
            <a:off x="468313" y="404813"/>
            <a:ext cx="7413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tx2"/>
                </a:solidFill>
                <a:latin typeface="BatangChe" pitchFamily="49" charset="-127"/>
              </a:rPr>
              <a:t>Доля расходов в рамках муниципальных программ в общем объеме расходов</a:t>
            </a:r>
          </a:p>
        </p:txBody>
      </p:sp>
      <p:grpSp>
        <p:nvGrpSpPr>
          <p:cNvPr id="102409" name="Group 9"/>
          <p:cNvGrpSpPr>
            <a:grpSpLocks noChangeAspect="1"/>
          </p:cNvGrpSpPr>
          <p:nvPr/>
        </p:nvGrpSpPr>
        <p:grpSpPr bwMode="auto">
          <a:xfrm>
            <a:off x="1331913" y="2349500"/>
            <a:ext cx="7312025" cy="3630613"/>
            <a:chOff x="1111" y="1389"/>
            <a:chExt cx="4120" cy="2287"/>
          </a:xfrm>
        </p:grpSpPr>
        <p:sp>
          <p:nvSpPr>
            <p:cNvPr id="102408" name="AutoShape 8"/>
            <p:cNvSpPr>
              <a:spLocks noChangeAspect="1" noChangeArrowheads="1" noTextEdit="1"/>
            </p:cNvSpPr>
            <p:nvPr/>
          </p:nvSpPr>
          <p:spPr bwMode="auto">
            <a:xfrm>
              <a:off x="1111" y="1389"/>
              <a:ext cx="4120" cy="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>
              <a:off x="1147" y="1425"/>
              <a:ext cx="4048" cy="21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1" name="Freeform 11"/>
            <p:cNvSpPr>
              <a:spLocks/>
            </p:cNvSpPr>
            <p:nvPr/>
          </p:nvSpPr>
          <p:spPr bwMode="auto">
            <a:xfrm>
              <a:off x="2267" y="2007"/>
              <a:ext cx="1776" cy="1669"/>
            </a:xfrm>
            <a:custGeom>
              <a:avLst/>
              <a:gdLst/>
              <a:ahLst/>
              <a:cxnLst>
                <a:cxn ang="0">
                  <a:pos x="1029" y="190"/>
                </a:cxn>
                <a:cxn ang="0">
                  <a:pos x="410" y="2296"/>
                </a:cxn>
                <a:cxn ang="0">
                  <a:pos x="2516" y="2915"/>
                </a:cxn>
                <a:cxn ang="0">
                  <a:pos x="3135" y="809"/>
                </a:cxn>
                <a:cxn ang="0">
                  <a:pos x="1772" y="0"/>
                </a:cxn>
                <a:cxn ang="0">
                  <a:pos x="1772" y="776"/>
                </a:cxn>
                <a:cxn ang="0">
                  <a:pos x="2548" y="1552"/>
                </a:cxn>
                <a:cxn ang="0">
                  <a:pos x="1772" y="2328"/>
                </a:cxn>
                <a:cxn ang="0">
                  <a:pos x="996" y="1552"/>
                </a:cxn>
                <a:cxn ang="0">
                  <a:pos x="1401" y="871"/>
                </a:cxn>
                <a:cxn ang="0">
                  <a:pos x="1029" y="190"/>
                </a:cxn>
              </a:cxnLst>
              <a:rect l="0" t="0" r="r" b="b"/>
              <a:pathLst>
                <a:path w="3545" h="3325">
                  <a:moveTo>
                    <a:pt x="1029" y="190"/>
                  </a:moveTo>
                  <a:cubicBezTo>
                    <a:pt x="277" y="601"/>
                    <a:pt x="0" y="1543"/>
                    <a:pt x="410" y="2296"/>
                  </a:cubicBezTo>
                  <a:cubicBezTo>
                    <a:pt x="821" y="3048"/>
                    <a:pt x="1763" y="3325"/>
                    <a:pt x="2516" y="2915"/>
                  </a:cubicBezTo>
                  <a:cubicBezTo>
                    <a:pt x="3268" y="2504"/>
                    <a:pt x="3545" y="1562"/>
                    <a:pt x="3135" y="809"/>
                  </a:cubicBezTo>
                  <a:cubicBezTo>
                    <a:pt x="2863" y="311"/>
                    <a:pt x="2340" y="0"/>
                    <a:pt x="1772" y="0"/>
                  </a:cubicBezTo>
                  <a:lnTo>
                    <a:pt x="1772" y="776"/>
                  </a:lnTo>
                  <a:cubicBezTo>
                    <a:pt x="2201" y="776"/>
                    <a:pt x="2548" y="1124"/>
                    <a:pt x="2548" y="1552"/>
                  </a:cubicBezTo>
                  <a:cubicBezTo>
                    <a:pt x="2548" y="1981"/>
                    <a:pt x="2201" y="2328"/>
                    <a:pt x="1772" y="2328"/>
                  </a:cubicBezTo>
                  <a:cubicBezTo>
                    <a:pt x="1344" y="2328"/>
                    <a:pt x="996" y="1981"/>
                    <a:pt x="996" y="1552"/>
                  </a:cubicBezTo>
                  <a:cubicBezTo>
                    <a:pt x="996" y="1269"/>
                    <a:pt x="1152" y="1007"/>
                    <a:pt x="1401" y="871"/>
                  </a:cubicBezTo>
                  <a:lnTo>
                    <a:pt x="1029" y="190"/>
                  </a:lnTo>
                  <a:close/>
                </a:path>
              </a:pathLst>
            </a:custGeom>
            <a:solidFill>
              <a:srgbClr val="4F81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2" name="Freeform 12"/>
            <p:cNvSpPr>
              <a:spLocks noEditPoints="1"/>
            </p:cNvSpPr>
            <p:nvPr/>
          </p:nvSpPr>
          <p:spPr bwMode="auto">
            <a:xfrm>
              <a:off x="2373" y="2003"/>
              <a:ext cx="1564" cy="1566"/>
            </a:xfrm>
            <a:custGeom>
              <a:avLst/>
              <a:gdLst/>
              <a:ahLst/>
              <a:cxnLst>
                <a:cxn ang="0">
                  <a:pos x="563" y="383"/>
                </a:cxn>
                <a:cxn ang="0">
                  <a:pos x="190" y="850"/>
                </a:cxn>
                <a:cxn ang="0">
                  <a:pos x="23" y="1417"/>
                </a:cxn>
                <a:cxn ang="0">
                  <a:pos x="84" y="2012"/>
                </a:cxn>
                <a:cxn ang="0">
                  <a:pos x="383" y="2559"/>
                </a:cxn>
                <a:cxn ang="0">
                  <a:pos x="850" y="2932"/>
                </a:cxn>
                <a:cxn ang="0">
                  <a:pos x="1417" y="3099"/>
                </a:cxn>
                <a:cxn ang="0">
                  <a:pos x="2012" y="3038"/>
                </a:cxn>
                <a:cxn ang="0">
                  <a:pos x="2559" y="2739"/>
                </a:cxn>
                <a:cxn ang="0">
                  <a:pos x="2932" y="2271"/>
                </a:cxn>
                <a:cxn ang="0">
                  <a:pos x="3099" y="1705"/>
                </a:cxn>
                <a:cxn ang="0">
                  <a:pos x="3038" y="1109"/>
                </a:cxn>
                <a:cxn ang="0">
                  <a:pos x="2669" y="487"/>
                </a:cxn>
                <a:cxn ang="0">
                  <a:pos x="2166" y="141"/>
                </a:cxn>
                <a:cxn ang="0">
                  <a:pos x="1769" y="30"/>
                </a:cxn>
                <a:cxn ang="0">
                  <a:pos x="1568" y="784"/>
                </a:cxn>
                <a:cxn ang="0">
                  <a:pos x="1793" y="812"/>
                </a:cxn>
                <a:cxn ang="0">
                  <a:pos x="2000" y="911"/>
                </a:cxn>
                <a:cxn ang="0">
                  <a:pos x="2211" y="1122"/>
                </a:cxn>
                <a:cxn ang="0">
                  <a:pos x="2328" y="1403"/>
                </a:cxn>
                <a:cxn ang="0">
                  <a:pos x="2328" y="1719"/>
                </a:cxn>
                <a:cxn ang="0">
                  <a:pos x="2211" y="1999"/>
                </a:cxn>
                <a:cxn ang="0">
                  <a:pos x="2000" y="2211"/>
                </a:cxn>
                <a:cxn ang="0">
                  <a:pos x="1794" y="2309"/>
                </a:cxn>
                <a:cxn ang="0">
                  <a:pos x="1481" y="2340"/>
                </a:cxn>
                <a:cxn ang="0">
                  <a:pos x="1187" y="2250"/>
                </a:cxn>
                <a:cxn ang="0">
                  <a:pos x="1006" y="2115"/>
                </a:cxn>
                <a:cxn ang="0">
                  <a:pos x="838" y="1866"/>
                </a:cxn>
                <a:cxn ang="0">
                  <a:pos x="776" y="1561"/>
                </a:cxn>
                <a:cxn ang="0">
                  <a:pos x="886" y="1161"/>
                </a:cxn>
                <a:cxn ang="0">
                  <a:pos x="1185" y="873"/>
                </a:cxn>
                <a:cxn ang="0">
                  <a:pos x="1194" y="886"/>
                </a:cxn>
                <a:cxn ang="0">
                  <a:pos x="901" y="1168"/>
                </a:cxn>
                <a:cxn ang="0">
                  <a:pos x="792" y="1560"/>
                </a:cxn>
                <a:cxn ang="0">
                  <a:pos x="853" y="1859"/>
                </a:cxn>
                <a:cxn ang="0">
                  <a:pos x="1019" y="2104"/>
                </a:cxn>
                <a:cxn ang="0">
                  <a:pos x="1194" y="2235"/>
                </a:cxn>
                <a:cxn ang="0">
                  <a:pos x="1482" y="2324"/>
                </a:cxn>
                <a:cxn ang="0">
                  <a:pos x="1789" y="2294"/>
                </a:cxn>
                <a:cxn ang="0">
                  <a:pos x="1989" y="2198"/>
                </a:cxn>
                <a:cxn ang="0">
                  <a:pos x="2198" y="1990"/>
                </a:cxn>
                <a:cxn ang="0">
                  <a:pos x="2313" y="1716"/>
                </a:cxn>
                <a:cxn ang="0">
                  <a:pos x="2313" y="1406"/>
                </a:cxn>
                <a:cxn ang="0">
                  <a:pos x="2198" y="1131"/>
                </a:cxn>
                <a:cxn ang="0">
                  <a:pos x="1989" y="924"/>
                </a:cxn>
                <a:cxn ang="0">
                  <a:pos x="1789" y="827"/>
                </a:cxn>
                <a:cxn ang="0">
                  <a:pos x="1552" y="784"/>
                </a:cxn>
                <a:cxn ang="0">
                  <a:pos x="1667" y="5"/>
                </a:cxn>
                <a:cxn ang="0">
                  <a:pos x="2076" y="88"/>
                </a:cxn>
                <a:cxn ang="0">
                  <a:pos x="2528" y="337"/>
                </a:cxn>
                <a:cxn ang="0">
                  <a:pos x="3000" y="958"/>
                </a:cxn>
                <a:cxn ang="0">
                  <a:pos x="3121" y="1557"/>
                </a:cxn>
                <a:cxn ang="0">
                  <a:pos x="3008" y="2143"/>
                </a:cxn>
                <a:cxn ang="0">
                  <a:pos x="2682" y="2647"/>
                </a:cxn>
                <a:cxn ang="0">
                  <a:pos x="2164" y="3000"/>
                </a:cxn>
                <a:cxn ang="0">
                  <a:pos x="1565" y="3121"/>
                </a:cxn>
                <a:cxn ang="0">
                  <a:pos x="979" y="3008"/>
                </a:cxn>
                <a:cxn ang="0">
                  <a:pos x="475" y="2682"/>
                </a:cxn>
                <a:cxn ang="0">
                  <a:pos x="122" y="2164"/>
                </a:cxn>
                <a:cxn ang="0">
                  <a:pos x="0" y="1565"/>
                </a:cxn>
                <a:cxn ang="0">
                  <a:pos x="114" y="979"/>
                </a:cxn>
                <a:cxn ang="0">
                  <a:pos x="440" y="475"/>
                </a:cxn>
                <a:cxn ang="0">
                  <a:pos x="820" y="191"/>
                </a:cxn>
              </a:cxnLst>
              <a:rect l="0" t="0" r="r" b="b"/>
              <a:pathLst>
                <a:path w="3121" h="3121">
                  <a:moveTo>
                    <a:pt x="810" y="202"/>
                  </a:moveTo>
                  <a:lnTo>
                    <a:pt x="822" y="205"/>
                  </a:lnTo>
                  <a:lnTo>
                    <a:pt x="687" y="288"/>
                  </a:lnTo>
                  <a:lnTo>
                    <a:pt x="563" y="383"/>
                  </a:lnTo>
                  <a:lnTo>
                    <a:pt x="451" y="486"/>
                  </a:lnTo>
                  <a:lnTo>
                    <a:pt x="352" y="601"/>
                  </a:lnTo>
                  <a:lnTo>
                    <a:pt x="265" y="722"/>
                  </a:lnTo>
                  <a:lnTo>
                    <a:pt x="190" y="850"/>
                  </a:lnTo>
                  <a:lnTo>
                    <a:pt x="129" y="986"/>
                  </a:lnTo>
                  <a:lnTo>
                    <a:pt x="80" y="1126"/>
                  </a:lnTo>
                  <a:lnTo>
                    <a:pt x="45" y="1269"/>
                  </a:lnTo>
                  <a:lnTo>
                    <a:pt x="23" y="1417"/>
                  </a:lnTo>
                  <a:lnTo>
                    <a:pt x="16" y="1566"/>
                  </a:lnTo>
                  <a:lnTo>
                    <a:pt x="24" y="1715"/>
                  </a:lnTo>
                  <a:lnTo>
                    <a:pt x="46" y="1864"/>
                  </a:lnTo>
                  <a:lnTo>
                    <a:pt x="84" y="2012"/>
                  </a:lnTo>
                  <a:lnTo>
                    <a:pt x="137" y="2159"/>
                  </a:lnTo>
                  <a:lnTo>
                    <a:pt x="206" y="2301"/>
                  </a:lnTo>
                  <a:lnTo>
                    <a:pt x="288" y="2435"/>
                  </a:lnTo>
                  <a:lnTo>
                    <a:pt x="383" y="2559"/>
                  </a:lnTo>
                  <a:lnTo>
                    <a:pt x="486" y="2671"/>
                  </a:lnTo>
                  <a:lnTo>
                    <a:pt x="601" y="2770"/>
                  </a:lnTo>
                  <a:lnTo>
                    <a:pt x="722" y="2857"/>
                  </a:lnTo>
                  <a:lnTo>
                    <a:pt x="850" y="2932"/>
                  </a:lnTo>
                  <a:lnTo>
                    <a:pt x="986" y="2993"/>
                  </a:lnTo>
                  <a:lnTo>
                    <a:pt x="1126" y="3042"/>
                  </a:lnTo>
                  <a:lnTo>
                    <a:pt x="1269" y="3077"/>
                  </a:lnTo>
                  <a:lnTo>
                    <a:pt x="1417" y="3099"/>
                  </a:lnTo>
                  <a:lnTo>
                    <a:pt x="1566" y="3105"/>
                  </a:lnTo>
                  <a:lnTo>
                    <a:pt x="1715" y="3097"/>
                  </a:lnTo>
                  <a:lnTo>
                    <a:pt x="1864" y="3076"/>
                  </a:lnTo>
                  <a:lnTo>
                    <a:pt x="2012" y="3038"/>
                  </a:lnTo>
                  <a:lnTo>
                    <a:pt x="2159" y="2985"/>
                  </a:lnTo>
                  <a:lnTo>
                    <a:pt x="2301" y="2916"/>
                  </a:lnTo>
                  <a:lnTo>
                    <a:pt x="2435" y="2834"/>
                  </a:lnTo>
                  <a:lnTo>
                    <a:pt x="2559" y="2739"/>
                  </a:lnTo>
                  <a:lnTo>
                    <a:pt x="2671" y="2636"/>
                  </a:lnTo>
                  <a:lnTo>
                    <a:pt x="2770" y="2521"/>
                  </a:lnTo>
                  <a:lnTo>
                    <a:pt x="2857" y="2400"/>
                  </a:lnTo>
                  <a:lnTo>
                    <a:pt x="2932" y="2271"/>
                  </a:lnTo>
                  <a:lnTo>
                    <a:pt x="2993" y="2136"/>
                  </a:lnTo>
                  <a:lnTo>
                    <a:pt x="3042" y="1996"/>
                  </a:lnTo>
                  <a:lnTo>
                    <a:pt x="3077" y="1853"/>
                  </a:lnTo>
                  <a:lnTo>
                    <a:pt x="3099" y="1705"/>
                  </a:lnTo>
                  <a:lnTo>
                    <a:pt x="3105" y="1556"/>
                  </a:lnTo>
                  <a:lnTo>
                    <a:pt x="3097" y="1407"/>
                  </a:lnTo>
                  <a:lnTo>
                    <a:pt x="3076" y="1258"/>
                  </a:lnTo>
                  <a:lnTo>
                    <a:pt x="3038" y="1109"/>
                  </a:lnTo>
                  <a:lnTo>
                    <a:pt x="2985" y="963"/>
                  </a:lnTo>
                  <a:lnTo>
                    <a:pt x="2916" y="821"/>
                  </a:lnTo>
                  <a:lnTo>
                    <a:pt x="2804" y="644"/>
                  </a:lnTo>
                  <a:lnTo>
                    <a:pt x="2669" y="487"/>
                  </a:lnTo>
                  <a:lnTo>
                    <a:pt x="2517" y="348"/>
                  </a:lnTo>
                  <a:lnTo>
                    <a:pt x="2349" y="233"/>
                  </a:lnTo>
                  <a:lnTo>
                    <a:pt x="2259" y="183"/>
                  </a:lnTo>
                  <a:lnTo>
                    <a:pt x="2166" y="141"/>
                  </a:lnTo>
                  <a:lnTo>
                    <a:pt x="2071" y="103"/>
                  </a:lnTo>
                  <a:lnTo>
                    <a:pt x="1972" y="72"/>
                  </a:lnTo>
                  <a:lnTo>
                    <a:pt x="1872" y="48"/>
                  </a:lnTo>
                  <a:lnTo>
                    <a:pt x="1769" y="30"/>
                  </a:lnTo>
                  <a:lnTo>
                    <a:pt x="1666" y="20"/>
                  </a:lnTo>
                  <a:lnTo>
                    <a:pt x="1560" y="16"/>
                  </a:lnTo>
                  <a:lnTo>
                    <a:pt x="1568" y="8"/>
                  </a:lnTo>
                  <a:lnTo>
                    <a:pt x="1568" y="784"/>
                  </a:lnTo>
                  <a:lnTo>
                    <a:pt x="1561" y="776"/>
                  </a:lnTo>
                  <a:lnTo>
                    <a:pt x="1640" y="780"/>
                  </a:lnTo>
                  <a:lnTo>
                    <a:pt x="1719" y="793"/>
                  </a:lnTo>
                  <a:lnTo>
                    <a:pt x="1793" y="812"/>
                  </a:lnTo>
                  <a:lnTo>
                    <a:pt x="1865" y="838"/>
                  </a:lnTo>
                  <a:lnTo>
                    <a:pt x="1934" y="871"/>
                  </a:lnTo>
                  <a:lnTo>
                    <a:pt x="1999" y="911"/>
                  </a:lnTo>
                  <a:cubicBezTo>
                    <a:pt x="1999" y="911"/>
                    <a:pt x="1999" y="911"/>
                    <a:pt x="2000" y="911"/>
                  </a:cubicBezTo>
                  <a:lnTo>
                    <a:pt x="2115" y="1006"/>
                  </a:lnTo>
                  <a:cubicBezTo>
                    <a:pt x="2115" y="1007"/>
                    <a:pt x="2115" y="1007"/>
                    <a:pt x="2116" y="1007"/>
                  </a:cubicBezTo>
                  <a:lnTo>
                    <a:pt x="2211" y="1121"/>
                  </a:lnTo>
                  <a:cubicBezTo>
                    <a:pt x="2211" y="1122"/>
                    <a:pt x="2211" y="1122"/>
                    <a:pt x="2211" y="1122"/>
                  </a:cubicBezTo>
                  <a:lnTo>
                    <a:pt x="2249" y="1186"/>
                  </a:lnTo>
                  <a:lnTo>
                    <a:pt x="2283" y="1255"/>
                  </a:lnTo>
                  <a:lnTo>
                    <a:pt x="2309" y="1327"/>
                  </a:lnTo>
                  <a:lnTo>
                    <a:pt x="2328" y="1403"/>
                  </a:lnTo>
                  <a:lnTo>
                    <a:pt x="2340" y="1480"/>
                  </a:lnTo>
                  <a:lnTo>
                    <a:pt x="2344" y="1560"/>
                  </a:lnTo>
                  <a:lnTo>
                    <a:pt x="2340" y="1640"/>
                  </a:lnTo>
                  <a:lnTo>
                    <a:pt x="2328" y="1719"/>
                  </a:lnTo>
                  <a:lnTo>
                    <a:pt x="2309" y="1793"/>
                  </a:lnTo>
                  <a:lnTo>
                    <a:pt x="2283" y="1865"/>
                  </a:lnTo>
                  <a:lnTo>
                    <a:pt x="2250" y="1934"/>
                  </a:lnTo>
                  <a:lnTo>
                    <a:pt x="2211" y="1999"/>
                  </a:lnTo>
                  <a:cubicBezTo>
                    <a:pt x="2211" y="1999"/>
                    <a:pt x="2211" y="1999"/>
                    <a:pt x="2211" y="2000"/>
                  </a:cubicBezTo>
                  <a:lnTo>
                    <a:pt x="2116" y="2115"/>
                  </a:lnTo>
                  <a:cubicBezTo>
                    <a:pt x="2115" y="2115"/>
                    <a:pt x="2115" y="2115"/>
                    <a:pt x="2115" y="2116"/>
                  </a:cubicBezTo>
                  <a:lnTo>
                    <a:pt x="2000" y="2211"/>
                  </a:lnTo>
                  <a:cubicBezTo>
                    <a:pt x="1999" y="2211"/>
                    <a:pt x="1999" y="2211"/>
                    <a:pt x="1999" y="2211"/>
                  </a:cubicBezTo>
                  <a:lnTo>
                    <a:pt x="1935" y="2249"/>
                  </a:lnTo>
                  <a:lnTo>
                    <a:pt x="1866" y="2283"/>
                  </a:lnTo>
                  <a:lnTo>
                    <a:pt x="1794" y="2309"/>
                  </a:lnTo>
                  <a:lnTo>
                    <a:pt x="1719" y="2328"/>
                  </a:lnTo>
                  <a:lnTo>
                    <a:pt x="1641" y="2340"/>
                  </a:lnTo>
                  <a:lnTo>
                    <a:pt x="1561" y="2344"/>
                  </a:lnTo>
                  <a:lnTo>
                    <a:pt x="1481" y="2340"/>
                  </a:lnTo>
                  <a:lnTo>
                    <a:pt x="1403" y="2328"/>
                  </a:lnTo>
                  <a:lnTo>
                    <a:pt x="1328" y="2309"/>
                  </a:lnTo>
                  <a:lnTo>
                    <a:pt x="1256" y="2283"/>
                  </a:lnTo>
                  <a:lnTo>
                    <a:pt x="1187" y="2250"/>
                  </a:lnTo>
                  <a:lnTo>
                    <a:pt x="1122" y="2211"/>
                  </a:lnTo>
                  <a:cubicBezTo>
                    <a:pt x="1122" y="2211"/>
                    <a:pt x="1122" y="2211"/>
                    <a:pt x="1121" y="2211"/>
                  </a:cubicBezTo>
                  <a:lnTo>
                    <a:pt x="1007" y="2116"/>
                  </a:lnTo>
                  <a:cubicBezTo>
                    <a:pt x="1007" y="2115"/>
                    <a:pt x="1007" y="2115"/>
                    <a:pt x="1006" y="2115"/>
                  </a:cubicBezTo>
                  <a:lnTo>
                    <a:pt x="911" y="2000"/>
                  </a:lnTo>
                  <a:cubicBezTo>
                    <a:pt x="911" y="1999"/>
                    <a:pt x="911" y="1999"/>
                    <a:pt x="911" y="1999"/>
                  </a:cubicBezTo>
                  <a:lnTo>
                    <a:pt x="872" y="1935"/>
                  </a:lnTo>
                  <a:lnTo>
                    <a:pt x="838" y="1866"/>
                  </a:lnTo>
                  <a:lnTo>
                    <a:pt x="812" y="1794"/>
                  </a:lnTo>
                  <a:lnTo>
                    <a:pt x="793" y="1719"/>
                  </a:lnTo>
                  <a:lnTo>
                    <a:pt x="781" y="1641"/>
                  </a:lnTo>
                  <a:lnTo>
                    <a:pt x="776" y="1561"/>
                  </a:lnTo>
                  <a:lnTo>
                    <a:pt x="783" y="1455"/>
                  </a:lnTo>
                  <a:lnTo>
                    <a:pt x="805" y="1352"/>
                  </a:lnTo>
                  <a:lnTo>
                    <a:pt x="839" y="1254"/>
                  </a:lnTo>
                  <a:lnTo>
                    <a:pt x="886" y="1161"/>
                  </a:lnTo>
                  <a:lnTo>
                    <a:pt x="945" y="1076"/>
                  </a:lnTo>
                  <a:lnTo>
                    <a:pt x="1016" y="998"/>
                  </a:lnTo>
                  <a:lnTo>
                    <a:pt x="1095" y="930"/>
                  </a:lnTo>
                  <a:lnTo>
                    <a:pt x="1185" y="873"/>
                  </a:lnTo>
                  <a:lnTo>
                    <a:pt x="1182" y="883"/>
                  </a:lnTo>
                  <a:lnTo>
                    <a:pt x="810" y="202"/>
                  </a:lnTo>
                  <a:close/>
                  <a:moveTo>
                    <a:pt x="1196" y="876"/>
                  </a:moveTo>
                  <a:cubicBezTo>
                    <a:pt x="1199" y="879"/>
                    <a:pt x="1197" y="884"/>
                    <a:pt x="1194" y="886"/>
                  </a:cubicBezTo>
                  <a:lnTo>
                    <a:pt x="1106" y="943"/>
                  </a:lnTo>
                  <a:lnTo>
                    <a:pt x="1027" y="1009"/>
                  </a:lnTo>
                  <a:lnTo>
                    <a:pt x="958" y="1085"/>
                  </a:lnTo>
                  <a:lnTo>
                    <a:pt x="901" y="1168"/>
                  </a:lnTo>
                  <a:lnTo>
                    <a:pt x="854" y="1259"/>
                  </a:lnTo>
                  <a:lnTo>
                    <a:pt x="820" y="1355"/>
                  </a:lnTo>
                  <a:lnTo>
                    <a:pt x="799" y="1456"/>
                  </a:lnTo>
                  <a:lnTo>
                    <a:pt x="792" y="1560"/>
                  </a:lnTo>
                  <a:lnTo>
                    <a:pt x="796" y="1638"/>
                  </a:lnTo>
                  <a:lnTo>
                    <a:pt x="808" y="1715"/>
                  </a:lnTo>
                  <a:lnTo>
                    <a:pt x="827" y="1789"/>
                  </a:lnTo>
                  <a:lnTo>
                    <a:pt x="853" y="1859"/>
                  </a:lnTo>
                  <a:lnTo>
                    <a:pt x="885" y="1926"/>
                  </a:lnTo>
                  <a:lnTo>
                    <a:pt x="924" y="1990"/>
                  </a:lnTo>
                  <a:lnTo>
                    <a:pt x="924" y="1989"/>
                  </a:lnTo>
                  <a:lnTo>
                    <a:pt x="1019" y="2104"/>
                  </a:lnTo>
                  <a:lnTo>
                    <a:pt x="1018" y="2103"/>
                  </a:lnTo>
                  <a:lnTo>
                    <a:pt x="1132" y="2198"/>
                  </a:lnTo>
                  <a:lnTo>
                    <a:pt x="1131" y="2198"/>
                  </a:lnTo>
                  <a:lnTo>
                    <a:pt x="1194" y="2235"/>
                  </a:lnTo>
                  <a:lnTo>
                    <a:pt x="1261" y="2268"/>
                  </a:lnTo>
                  <a:lnTo>
                    <a:pt x="1331" y="2294"/>
                  </a:lnTo>
                  <a:lnTo>
                    <a:pt x="1406" y="2313"/>
                  </a:lnTo>
                  <a:lnTo>
                    <a:pt x="1482" y="2324"/>
                  </a:lnTo>
                  <a:lnTo>
                    <a:pt x="1560" y="2328"/>
                  </a:lnTo>
                  <a:lnTo>
                    <a:pt x="1638" y="2325"/>
                  </a:lnTo>
                  <a:lnTo>
                    <a:pt x="1715" y="2313"/>
                  </a:lnTo>
                  <a:lnTo>
                    <a:pt x="1789" y="2294"/>
                  </a:lnTo>
                  <a:lnTo>
                    <a:pt x="1859" y="2268"/>
                  </a:lnTo>
                  <a:lnTo>
                    <a:pt x="1926" y="2236"/>
                  </a:lnTo>
                  <a:lnTo>
                    <a:pt x="1990" y="2198"/>
                  </a:lnTo>
                  <a:lnTo>
                    <a:pt x="1989" y="2198"/>
                  </a:lnTo>
                  <a:lnTo>
                    <a:pt x="2104" y="2103"/>
                  </a:lnTo>
                  <a:lnTo>
                    <a:pt x="2103" y="2104"/>
                  </a:lnTo>
                  <a:lnTo>
                    <a:pt x="2198" y="1989"/>
                  </a:lnTo>
                  <a:lnTo>
                    <a:pt x="2198" y="1990"/>
                  </a:lnTo>
                  <a:lnTo>
                    <a:pt x="2235" y="1927"/>
                  </a:lnTo>
                  <a:lnTo>
                    <a:pt x="2268" y="1860"/>
                  </a:lnTo>
                  <a:lnTo>
                    <a:pt x="2294" y="1789"/>
                  </a:lnTo>
                  <a:lnTo>
                    <a:pt x="2313" y="1716"/>
                  </a:lnTo>
                  <a:lnTo>
                    <a:pt x="2324" y="1639"/>
                  </a:lnTo>
                  <a:lnTo>
                    <a:pt x="2328" y="1561"/>
                  </a:lnTo>
                  <a:lnTo>
                    <a:pt x="2325" y="1483"/>
                  </a:lnTo>
                  <a:lnTo>
                    <a:pt x="2313" y="1406"/>
                  </a:lnTo>
                  <a:lnTo>
                    <a:pt x="2294" y="1332"/>
                  </a:lnTo>
                  <a:lnTo>
                    <a:pt x="2268" y="1262"/>
                  </a:lnTo>
                  <a:lnTo>
                    <a:pt x="2236" y="1195"/>
                  </a:lnTo>
                  <a:lnTo>
                    <a:pt x="2198" y="1131"/>
                  </a:lnTo>
                  <a:lnTo>
                    <a:pt x="2198" y="1132"/>
                  </a:lnTo>
                  <a:lnTo>
                    <a:pt x="2103" y="1018"/>
                  </a:lnTo>
                  <a:lnTo>
                    <a:pt x="2104" y="1019"/>
                  </a:lnTo>
                  <a:lnTo>
                    <a:pt x="1989" y="924"/>
                  </a:lnTo>
                  <a:lnTo>
                    <a:pt x="1990" y="924"/>
                  </a:lnTo>
                  <a:lnTo>
                    <a:pt x="1927" y="886"/>
                  </a:lnTo>
                  <a:lnTo>
                    <a:pt x="1860" y="853"/>
                  </a:lnTo>
                  <a:lnTo>
                    <a:pt x="1789" y="827"/>
                  </a:lnTo>
                  <a:lnTo>
                    <a:pt x="1716" y="808"/>
                  </a:lnTo>
                  <a:lnTo>
                    <a:pt x="1639" y="796"/>
                  </a:lnTo>
                  <a:lnTo>
                    <a:pt x="1560" y="792"/>
                  </a:lnTo>
                  <a:cubicBezTo>
                    <a:pt x="1556" y="792"/>
                    <a:pt x="1552" y="789"/>
                    <a:pt x="1552" y="784"/>
                  </a:cubicBezTo>
                  <a:lnTo>
                    <a:pt x="1552" y="8"/>
                  </a:lnTo>
                  <a:cubicBezTo>
                    <a:pt x="1552" y="6"/>
                    <a:pt x="1553" y="4"/>
                    <a:pt x="1555" y="3"/>
                  </a:cubicBezTo>
                  <a:cubicBezTo>
                    <a:pt x="1556" y="1"/>
                    <a:pt x="1559" y="0"/>
                    <a:pt x="1561" y="0"/>
                  </a:cubicBezTo>
                  <a:lnTo>
                    <a:pt x="1667" y="5"/>
                  </a:lnTo>
                  <a:lnTo>
                    <a:pt x="1772" y="15"/>
                  </a:lnTo>
                  <a:lnTo>
                    <a:pt x="1875" y="33"/>
                  </a:lnTo>
                  <a:lnTo>
                    <a:pt x="1977" y="57"/>
                  </a:lnTo>
                  <a:lnTo>
                    <a:pt x="2076" y="88"/>
                  </a:lnTo>
                  <a:lnTo>
                    <a:pt x="2173" y="126"/>
                  </a:lnTo>
                  <a:lnTo>
                    <a:pt x="2266" y="169"/>
                  </a:lnTo>
                  <a:lnTo>
                    <a:pt x="2358" y="220"/>
                  </a:lnTo>
                  <a:lnTo>
                    <a:pt x="2528" y="337"/>
                  </a:lnTo>
                  <a:lnTo>
                    <a:pt x="2682" y="476"/>
                  </a:lnTo>
                  <a:lnTo>
                    <a:pt x="2817" y="635"/>
                  </a:lnTo>
                  <a:lnTo>
                    <a:pt x="2931" y="814"/>
                  </a:lnTo>
                  <a:lnTo>
                    <a:pt x="3000" y="958"/>
                  </a:lnTo>
                  <a:lnTo>
                    <a:pt x="3053" y="1105"/>
                  </a:lnTo>
                  <a:lnTo>
                    <a:pt x="3091" y="1255"/>
                  </a:lnTo>
                  <a:lnTo>
                    <a:pt x="3113" y="1406"/>
                  </a:lnTo>
                  <a:lnTo>
                    <a:pt x="3121" y="1557"/>
                  </a:lnTo>
                  <a:lnTo>
                    <a:pt x="3114" y="1708"/>
                  </a:lnTo>
                  <a:lnTo>
                    <a:pt x="3092" y="1856"/>
                  </a:lnTo>
                  <a:lnTo>
                    <a:pt x="3057" y="2001"/>
                  </a:lnTo>
                  <a:lnTo>
                    <a:pt x="3008" y="2143"/>
                  </a:lnTo>
                  <a:lnTo>
                    <a:pt x="2945" y="2279"/>
                  </a:lnTo>
                  <a:lnTo>
                    <a:pt x="2870" y="2409"/>
                  </a:lnTo>
                  <a:lnTo>
                    <a:pt x="2783" y="2532"/>
                  </a:lnTo>
                  <a:lnTo>
                    <a:pt x="2682" y="2647"/>
                  </a:lnTo>
                  <a:lnTo>
                    <a:pt x="2568" y="2752"/>
                  </a:lnTo>
                  <a:lnTo>
                    <a:pt x="2444" y="2847"/>
                  </a:lnTo>
                  <a:lnTo>
                    <a:pt x="2308" y="2931"/>
                  </a:lnTo>
                  <a:lnTo>
                    <a:pt x="2164" y="3000"/>
                  </a:lnTo>
                  <a:lnTo>
                    <a:pt x="2016" y="3053"/>
                  </a:lnTo>
                  <a:lnTo>
                    <a:pt x="1867" y="3091"/>
                  </a:lnTo>
                  <a:lnTo>
                    <a:pt x="1716" y="3113"/>
                  </a:lnTo>
                  <a:lnTo>
                    <a:pt x="1565" y="3121"/>
                  </a:lnTo>
                  <a:lnTo>
                    <a:pt x="1414" y="3114"/>
                  </a:lnTo>
                  <a:lnTo>
                    <a:pt x="1266" y="3092"/>
                  </a:lnTo>
                  <a:lnTo>
                    <a:pt x="1121" y="3057"/>
                  </a:lnTo>
                  <a:lnTo>
                    <a:pt x="979" y="3008"/>
                  </a:lnTo>
                  <a:lnTo>
                    <a:pt x="842" y="2945"/>
                  </a:lnTo>
                  <a:lnTo>
                    <a:pt x="713" y="2870"/>
                  </a:lnTo>
                  <a:lnTo>
                    <a:pt x="590" y="2783"/>
                  </a:lnTo>
                  <a:lnTo>
                    <a:pt x="475" y="2682"/>
                  </a:lnTo>
                  <a:lnTo>
                    <a:pt x="370" y="2568"/>
                  </a:lnTo>
                  <a:lnTo>
                    <a:pt x="275" y="2444"/>
                  </a:lnTo>
                  <a:lnTo>
                    <a:pt x="191" y="2308"/>
                  </a:lnTo>
                  <a:lnTo>
                    <a:pt x="122" y="2164"/>
                  </a:lnTo>
                  <a:lnTo>
                    <a:pt x="69" y="2016"/>
                  </a:lnTo>
                  <a:lnTo>
                    <a:pt x="31" y="1867"/>
                  </a:lnTo>
                  <a:lnTo>
                    <a:pt x="8" y="1716"/>
                  </a:lnTo>
                  <a:lnTo>
                    <a:pt x="0" y="1565"/>
                  </a:lnTo>
                  <a:lnTo>
                    <a:pt x="8" y="1414"/>
                  </a:lnTo>
                  <a:lnTo>
                    <a:pt x="30" y="1266"/>
                  </a:lnTo>
                  <a:lnTo>
                    <a:pt x="65" y="1121"/>
                  </a:lnTo>
                  <a:lnTo>
                    <a:pt x="114" y="979"/>
                  </a:lnTo>
                  <a:lnTo>
                    <a:pt x="177" y="842"/>
                  </a:lnTo>
                  <a:lnTo>
                    <a:pt x="252" y="713"/>
                  </a:lnTo>
                  <a:lnTo>
                    <a:pt x="339" y="590"/>
                  </a:lnTo>
                  <a:lnTo>
                    <a:pt x="440" y="475"/>
                  </a:lnTo>
                  <a:lnTo>
                    <a:pt x="554" y="370"/>
                  </a:lnTo>
                  <a:lnTo>
                    <a:pt x="678" y="275"/>
                  </a:lnTo>
                  <a:lnTo>
                    <a:pt x="813" y="192"/>
                  </a:lnTo>
                  <a:cubicBezTo>
                    <a:pt x="815" y="191"/>
                    <a:pt x="817" y="190"/>
                    <a:pt x="820" y="191"/>
                  </a:cubicBezTo>
                  <a:cubicBezTo>
                    <a:pt x="822" y="191"/>
                    <a:pt x="823" y="193"/>
                    <a:pt x="824" y="195"/>
                  </a:cubicBezTo>
                  <a:lnTo>
                    <a:pt x="1196" y="876"/>
                  </a:lnTo>
                  <a:close/>
                </a:path>
              </a:pathLst>
            </a:custGeom>
            <a:solidFill>
              <a:srgbClr val="345B89"/>
            </a:solidFill>
            <a:ln w="12700" cap="flat">
              <a:solidFill>
                <a:srgbClr val="345B89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3" name="Freeform 13"/>
            <p:cNvSpPr>
              <a:spLocks/>
            </p:cNvSpPr>
            <p:nvPr/>
          </p:nvSpPr>
          <p:spPr bwMode="auto">
            <a:xfrm>
              <a:off x="2687" y="1630"/>
              <a:ext cx="372" cy="437"/>
            </a:xfrm>
            <a:custGeom>
              <a:avLst/>
              <a:gdLst/>
              <a:ahLst/>
              <a:cxnLst>
                <a:cxn ang="0">
                  <a:pos x="743" y="0"/>
                </a:cxn>
                <a:cxn ang="0">
                  <a:pos x="0" y="190"/>
                </a:cxn>
                <a:cxn ang="0">
                  <a:pos x="372" y="871"/>
                </a:cxn>
                <a:cxn ang="0">
                  <a:pos x="743" y="776"/>
                </a:cxn>
                <a:cxn ang="0">
                  <a:pos x="743" y="0"/>
                </a:cxn>
              </a:cxnLst>
              <a:rect l="0" t="0" r="r" b="b"/>
              <a:pathLst>
                <a:path w="743" h="871">
                  <a:moveTo>
                    <a:pt x="743" y="0"/>
                  </a:moveTo>
                  <a:cubicBezTo>
                    <a:pt x="484" y="0"/>
                    <a:pt x="228" y="66"/>
                    <a:pt x="0" y="190"/>
                  </a:cubicBezTo>
                  <a:lnTo>
                    <a:pt x="372" y="871"/>
                  </a:lnTo>
                  <a:cubicBezTo>
                    <a:pt x="486" y="809"/>
                    <a:pt x="614" y="776"/>
                    <a:pt x="743" y="776"/>
                  </a:cubicBezTo>
                  <a:lnTo>
                    <a:pt x="743" y="0"/>
                  </a:lnTo>
                  <a:close/>
                </a:path>
              </a:pathLst>
            </a:custGeom>
            <a:solidFill>
              <a:srgbClr val="C0504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4" name="Freeform 14"/>
            <p:cNvSpPr>
              <a:spLocks noEditPoints="1"/>
            </p:cNvSpPr>
            <p:nvPr/>
          </p:nvSpPr>
          <p:spPr bwMode="auto">
            <a:xfrm>
              <a:off x="2683" y="1626"/>
              <a:ext cx="380" cy="446"/>
            </a:xfrm>
            <a:custGeom>
              <a:avLst/>
              <a:gdLst/>
              <a:ahLst/>
              <a:cxnLst>
                <a:cxn ang="0">
                  <a:pos x="743" y="8"/>
                </a:cxn>
                <a:cxn ang="0">
                  <a:pos x="752" y="16"/>
                </a:cxn>
                <a:cxn ang="0">
                  <a:pos x="655" y="19"/>
                </a:cxn>
                <a:cxn ang="0">
                  <a:pos x="559" y="28"/>
                </a:cxn>
                <a:cxn ang="0">
                  <a:pos x="370" y="65"/>
                </a:cxn>
                <a:cxn ang="0">
                  <a:pos x="187" y="124"/>
                </a:cxn>
                <a:cxn ang="0">
                  <a:pos x="12" y="206"/>
                </a:cxn>
                <a:cxn ang="0">
                  <a:pos x="15" y="195"/>
                </a:cxn>
                <a:cxn ang="0">
                  <a:pos x="387" y="876"/>
                </a:cxn>
                <a:cxn ang="0">
                  <a:pos x="377" y="872"/>
                </a:cxn>
                <a:cxn ang="0">
                  <a:pos x="465" y="831"/>
                </a:cxn>
                <a:cxn ang="0">
                  <a:pos x="558" y="801"/>
                </a:cxn>
                <a:cxn ang="0">
                  <a:pos x="654" y="783"/>
                </a:cxn>
                <a:cxn ang="0">
                  <a:pos x="751" y="776"/>
                </a:cxn>
                <a:cxn ang="0">
                  <a:pos x="743" y="784"/>
                </a:cxn>
                <a:cxn ang="0">
                  <a:pos x="743" y="8"/>
                </a:cxn>
                <a:cxn ang="0">
                  <a:pos x="759" y="784"/>
                </a:cxn>
                <a:cxn ang="0">
                  <a:pos x="752" y="792"/>
                </a:cxn>
                <a:cxn ang="0">
                  <a:pos x="657" y="798"/>
                </a:cxn>
                <a:cxn ang="0">
                  <a:pos x="563" y="816"/>
                </a:cxn>
                <a:cxn ang="0">
                  <a:pos x="472" y="846"/>
                </a:cxn>
                <a:cxn ang="0">
                  <a:pos x="384" y="887"/>
                </a:cxn>
                <a:cxn ang="0">
                  <a:pos x="373" y="883"/>
                </a:cxn>
                <a:cxn ang="0">
                  <a:pos x="1" y="202"/>
                </a:cxn>
                <a:cxn ang="0">
                  <a:pos x="1" y="196"/>
                </a:cxn>
                <a:cxn ang="0">
                  <a:pos x="5" y="191"/>
                </a:cxn>
                <a:cxn ang="0">
                  <a:pos x="182" y="109"/>
                </a:cxn>
                <a:cxn ang="0">
                  <a:pos x="367" y="50"/>
                </a:cxn>
                <a:cxn ang="0">
                  <a:pos x="558" y="13"/>
                </a:cxn>
                <a:cxn ang="0">
                  <a:pos x="654" y="3"/>
                </a:cxn>
                <a:cxn ang="0">
                  <a:pos x="751" y="0"/>
                </a:cxn>
                <a:cxn ang="0">
                  <a:pos x="757" y="3"/>
                </a:cxn>
                <a:cxn ang="0">
                  <a:pos x="759" y="8"/>
                </a:cxn>
                <a:cxn ang="0">
                  <a:pos x="759" y="784"/>
                </a:cxn>
              </a:cxnLst>
              <a:rect l="0" t="0" r="r" b="b"/>
              <a:pathLst>
                <a:path w="759" h="889">
                  <a:moveTo>
                    <a:pt x="743" y="8"/>
                  </a:moveTo>
                  <a:lnTo>
                    <a:pt x="752" y="16"/>
                  </a:lnTo>
                  <a:lnTo>
                    <a:pt x="655" y="19"/>
                  </a:lnTo>
                  <a:lnTo>
                    <a:pt x="559" y="28"/>
                  </a:lnTo>
                  <a:lnTo>
                    <a:pt x="370" y="65"/>
                  </a:lnTo>
                  <a:lnTo>
                    <a:pt x="187" y="124"/>
                  </a:lnTo>
                  <a:lnTo>
                    <a:pt x="12" y="206"/>
                  </a:lnTo>
                  <a:lnTo>
                    <a:pt x="15" y="195"/>
                  </a:lnTo>
                  <a:lnTo>
                    <a:pt x="387" y="876"/>
                  </a:lnTo>
                  <a:lnTo>
                    <a:pt x="377" y="872"/>
                  </a:lnTo>
                  <a:lnTo>
                    <a:pt x="465" y="831"/>
                  </a:lnTo>
                  <a:lnTo>
                    <a:pt x="558" y="801"/>
                  </a:lnTo>
                  <a:lnTo>
                    <a:pt x="654" y="783"/>
                  </a:lnTo>
                  <a:lnTo>
                    <a:pt x="751" y="776"/>
                  </a:lnTo>
                  <a:lnTo>
                    <a:pt x="743" y="784"/>
                  </a:lnTo>
                  <a:lnTo>
                    <a:pt x="743" y="8"/>
                  </a:lnTo>
                  <a:close/>
                  <a:moveTo>
                    <a:pt x="759" y="784"/>
                  </a:moveTo>
                  <a:cubicBezTo>
                    <a:pt x="759" y="789"/>
                    <a:pt x="756" y="792"/>
                    <a:pt x="752" y="792"/>
                  </a:cubicBezTo>
                  <a:lnTo>
                    <a:pt x="657" y="798"/>
                  </a:lnTo>
                  <a:lnTo>
                    <a:pt x="563" y="816"/>
                  </a:lnTo>
                  <a:lnTo>
                    <a:pt x="472" y="846"/>
                  </a:lnTo>
                  <a:lnTo>
                    <a:pt x="384" y="887"/>
                  </a:lnTo>
                  <a:cubicBezTo>
                    <a:pt x="380" y="889"/>
                    <a:pt x="375" y="887"/>
                    <a:pt x="373" y="883"/>
                  </a:cubicBezTo>
                  <a:lnTo>
                    <a:pt x="1" y="202"/>
                  </a:lnTo>
                  <a:cubicBezTo>
                    <a:pt x="0" y="200"/>
                    <a:pt x="0" y="198"/>
                    <a:pt x="1" y="196"/>
                  </a:cubicBezTo>
                  <a:cubicBezTo>
                    <a:pt x="2" y="194"/>
                    <a:pt x="3" y="192"/>
                    <a:pt x="5" y="191"/>
                  </a:cubicBezTo>
                  <a:lnTo>
                    <a:pt x="182" y="109"/>
                  </a:lnTo>
                  <a:lnTo>
                    <a:pt x="367" y="50"/>
                  </a:lnTo>
                  <a:lnTo>
                    <a:pt x="558" y="13"/>
                  </a:lnTo>
                  <a:lnTo>
                    <a:pt x="654" y="3"/>
                  </a:lnTo>
                  <a:lnTo>
                    <a:pt x="751" y="0"/>
                  </a:lnTo>
                  <a:cubicBezTo>
                    <a:pt x="753" y="0"/>
                    <a:pt x="755" y="1"/>
                    <a:pt x="757" y="3"/>
                  </a:cubicBezTo>
                  <a:cubicBezTo>
                    <a:pt x="759" y="4"/>
                    <a:pt x="759" y="6"/>
                    <a:pt x="759" y="8"/>
                  </a:cubicBezTo>
                  <a:lnTo>
                    <a:pt x="759" y="784"/>
                  </a:lnTo>
                  <a:close/>
                </a:path>
              </a:pathLst>
            </a:custGeom>
            <a:solidFill>
              <a:srgbClr val="8B3533"/>
            </a:solidFill>
            <a:ln w="12700" cap="flat">
              <a:solidFill>
                <a:srgbClr val="8B3533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15" name="Rectangle 15"/>
            <p:cNvSpPr>
              <a:spLocks noChangeArrowheads="1"/>
            </p:cNvSpPr>
            <p:nvPr/>
          </p:nvSpPr>
          <p:spPr bwMode="auto">
            <a:xfrm>
              <a:off x="3568" y="3199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102416" name="Rectangle 16"/>
            <p:cNvSpPr>
              <a:spLocks noChangeArrowheads="1"/>
            </p:cNvSpPr>
            <p:nvPr/>
          </p:nvSpPr>
          <p:spPr bwMode="auto">
            <a:xfrm>
              <a:off x="3889" y="3199"/>
              <a:ext cx="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,</a:t>
              </a:r>
              <a:endParaRPr lang="ru-RU"/>
            </a:p>
          </p:txBody>
        </p:sp>
        <p:sp>
          <p:nvSpPr>
            <p:cNvPr id="102417" name="Rectangle 17"/>
            <p:cNvSpPr>
              <a:spLocks noChangeArrowheads="1"/>
            </p:cNvSpPr>
            <p:nvPr/>
          </p:nvSpPr>
          <p:spPr bwMode="auto">
            <a:xfrm>
              <a:off x="3929" y="3199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ru-RU"/>
            </a:p>
          </p:txBody>
        </p:sp>
        <p:sp>
          <p:nvSpPr>
            <p:cNvPr id="102418" name="Rectangle 18"/>
            <p:cNvSpPr>
              <a:spLocks noChangeArrowheads="1"/>
            </p:cNvSpPr>
            <p:nvPr/>
          </p:nvSpPr>
          <p:spPr bwMode="auto">
            <a:xfrm>
              <a:off x="4009" y="3199"/>
              <a:ext cx="5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/>
                <a:t>9601,5</a:t>
              </a:r>
            </a:p>
          </p:txBody>
        </p:sp>
        <p:sp>
          <p:nvSpPr>
            <p:cNvPr id="102419" name="Rectangle 19"/>
            <p:cNvSpPr>
              <a:spLocks noChangeArrowheads="1"/>
            </p:cNvSpPr>
            <p:nvPr/>
          </p:nvSpPr>
          <p:spPr bwMode="auto">
            <a:xfrm>
              <a:off x="3672" y="3400"/>
              <a:ext cx="1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99</a:t>
              </a:r>
              <a:endParaRPr lang="ru-RU"/>
            </a:p>
          </p:txBody>
        </p:sp>
        <p:sp>
          <p:nvSpPr>
            <p:cNvPr id="102420" name="Rectangle 20"/>
            <p:cNvSpPr>
              <a:spLocks noChangeArrowheads="1"/>
            </p:cNvSpPr>
            <p:nvPr/>
          </p:nvSpPr>
          <p:spPr bwMode="auto">
            <a:xfrm>
              <a:off x="3833" y="3400"/>
              <a:ext cx="1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%</a:t>
              </a:r>
              <a:endParaRPr lang="ru-RU"/>
            </a:p>
          </p:txBody>
        </p:sp>
        <p:sp>
          <p:nvSpPr>
            <p:cNvPr id="102421" name="Rectangle 21"/>
            <p:cNvSpPr>
              <a:spLocks noChangeArrowheads="1"/>
            </p:cNvSpPr>
            <p:nvPr/>
          </p:nvSpPr>
          <p:spPr bwMode="auto">
            <a:xfrm>
              <a:off x="2038" y="1492"/>
              <a:ext cx="6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</a:rPr>
                <a:t>710,9; 1%</a:t>
              </a:r>
              <a:endParaRPr lang="ru-RU"/>
            </a:p>
          </p:txBody>
        </p:sp>
        <p:sp>
          <p:nvSpPr>
            <p:cNvPr id="102422" name="Rectangle 22"/>
            <p:cNvSpPr>
              <a:spLocks noChangeArrowheads="1"/>
            </p:cNvSpPr>
            <p:nvPr/>
          </p:nvSpPr>
          <p:spPr bwMode="auto">
            <a:xfrm>
              <a:off x="4093" y="1598"/>
              <a:ext cx="88" cy="88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23" name="Freeform 23"/>
            <p:cNvSpPr>
              <a:spLocks noEditPoints="1"/>
            </p:cNvSpPr>
            <p:nvPr/>
          </p:nvSpPr>
          <p:spPr bwMode="auto">
            <a:xfrm>
              <a:off x="4089" y="1594"/>
              <a:ext cx="96" cy="9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84" y="0"/>
                </a:cxn>
                <a:cxn ang="0">
                  <a:pos x="192" y="8"/>
                </a:cxn>
                <a:cxn ang="0">
                  <a:pos x="192" y="184"/>
                </a:cxn>
                <a:cxn ang="0">
                  <a:pos x="184" y="192"/>
                </a:cxn>
                <a:cxn ang="0">
                  <a:pos x="8" y="192"/>
                </a:cxn>
                <a:cxn ang="0">
                  <a:pos x="0" y="184"/>
                </a:cxn>
                <a:cxn ang="0">
                  <a:pos x="0" y="8"/>
                </a:cxn>
                <a:cxn ang="0">
                  <a:pos x="16" y="184"/>
                </a:cxn>
                <a:cxn ang="0">
                  <a:pos x="8" y="176"/>
                </a:cxn>
                <a:cxn ang="0">
                  <a:pos x="184" y="176"/>
                </a:cxn>
                <a:cxn ang="0">
                  <a:pos x="176" y="184"/>
                </a:cxn>
                <a:cxn ang="0">
                  <a:pos x="176" y="8"/>
                </a:cxn>
                <a:cxn ang="0">
                  <a:pos x="18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84"/>
                </a:cxn>
              </a:cxnLst>
              <a:rect l="0" t="0" r="r" b="b"/>
              <a:pathLst>
                <a:path w="19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84" y="0"/>
                  </a:lnTo>
                  <a:cubicBezTo>
                    <a:pt x="189" y="0"/>
                    <a:pt x="192" y="4"/>
                    <a:pt x="192" y="8"/>
                  </a:cubicBezTo>
                  <a:lnTo>
                    <a:pt x="192" y="184"/>
                  </a:lnTo>
                  <a:cubicBezTo>
                    <a:pt x="192" y="189"/>
                    <a:pt x="189" y="192"/>
                    <a:pt x="18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184" y="176"/>
                  </a:lnTo>
                  <a:lnTo>
                    <a:pt x="176" y="184"/>
                  </a:lnTo>
                  <a:lnTo>
                    <a:pt x="176" y="8"/>
                  </a:lnTo>
                  <a:lnTo>
                    <a:pt x="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345B89"/>
            </a:solidFill>
            <a:ln w="12700" cap="flat">
              <a:solidFill>
                <a:srgbClr val="345B89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24" name="Rectangle 24"/>
            <p:cNvSpPr>
              <a:spLocks noChangeArrowheads="1"/>
            </p:cNvSpPr>
            <p:nvPr/>
          </p:nvSpPr>
          <p:spPr bwMode="auto">
            <a:xfrm>
              <a:off x="4230" y="1545"/>
              <a:ext cx="8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программны</a:t>
              </a:r>
              <a:endParaRPr lang="ru-RU"/>
            </a:p>
          </p:txBody>
        </p:sp>
        <p:sp>
          <p:nvSpPr>
            <p:cNvPr id="102425" name="Rectangle 25"/>
            <p:cNvSpPr>
              <a:spLocks noChangeArrowheads="1"/>
            </p:cNvSpPr>
            <p:nvPr/>
          </p:nvSpPr>
          <p:spPr bwMode="auto">
            <a:xfrm>
              <a:off x="4230" y="174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е расходы</a:t>
              </a:r>
              <a:endParaRPr lang="ru-RU"/>
            </a:p>
          </p:txBody>
        </p:sp>
        <p:sp>
          <p:nvSpPr>
            <p:cNvPr id="102426" name="Rectangle 26"/>
            <p:cNvSpPr>
              <a:spLocks noChangeArrowheads="1"/>
            </p:cNvSpPr>
            <p:nvPr/>
          </p:nvSpPr>
          <p:spPr bwMode="auto">
            <a:xfrm>
              <a:off x="4093" y="2071"/>
              <a:ext cx="88" cy="89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27" name="Freeform 27"/>
            <p:cNvSpPr>
              <a:spLocks noEditPoints="1"/>
            </p:cNvSpPr>
            <p:nvPr/>
          </p:nvSpPr>
          <p:spPr bwMode="auto">
            <a:xfrm>
              <a:off x="4089" y="2067"/>
              <a:ext cx="96" cy="9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184" y="0"/>
                </a:cxn>
                <a:cxn ang="0">
                  <a:pos x="192" y="8"/>
                </a:cxn>
                <a:cxn ang="0">
                  <a:pos x="192" y="184"/>
                </a:cxn>
                <a:cxn ang="0">
                  <a:pos x="184" y="192"/>
                </a:cxn>
                <a:cxn ang="0">
                  <a:pos x="8" y="192"/>
                </a:cxn>
                <a:cxn ang="0">
                  <a:pos x="0" y="184"/>
                </a:cxn>
                <a:cxn ang="0">
                  <a:pos x="0" y="8"/>
                </a:cxn>
                <a:cxn ang="0">
                  <a:pos x="16" y="184"/>
                </a:cxn>
                <a:cxn ang="0">
                  <a:pos x="8" y="176"/>
                </a:cxn>
                <a:cxn ang="0">
                  <a:pos x="184" y="176"/>
                </a:cxn>
                <a:cxn ang="0">
                  <a:pos x="176" y="184"/>
                </a:cxn>
                <a:cxn ang="0">
                  <a:pos x="176" y="8"/>
                </a:cxn>
                <a:cxn ang="0">
                  <a:pos x="184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184"/>
                </a:cxn>
              </a:cxnLst>
              <a:rect l="0" t="0" r="r" b="b"/>
              <a:pathLst>
                <a:path w="19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84" y="0"/>
                  </a:lnTo>
                  <a:cubicBezTo>
                    <a:pt x="189" y="0"/>
                    <a:pt x="192" y="4"/>
                    <a:pt x="192" y="8"/>
                  </a:cubicBezTo>
                  <a:lnTo>
                    <a:pt x="192" y="184"/>
                  </a:lnTo>
                  <a:cubicBezTo>
                    <a:pt x="192" y="189"/>
                    <a:pt x="189" y="192"/>
                    <a:pt x="18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184" y="176"/>
                  </a:lnTo>
                  <a:lnTo>
                    <a:pt x="176" y="184"/>
                  </a:lnTo>
                  <a:lnTo>
                    <a:pt x="176" y="8"/>
                  </a:lnTo>
                  <a:lnTo>
                    <a:pt x="18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8B3533"/>
            </a:solidFill>
            <a:ln w="12700" cap="flat">
              <a:solidFill>
                <a:srgbClr val="8B3533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28" name="Rectangle 28"/>
            <p:cNvSpPr>
              <a:spLocks noChangeArrowheads="1"/>
            </p:cNvSpPr>
            <p:nvPr/>
          </p:nvSpPr>
          <p:spPr bwMode="auto">
            <a:xfrm>
              <a:off x="4230" y="2019"/>
              <a:ext cx="8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непрограммн</a:t>
              </a:r>
              <a:endParaRPr lang="ru-RU"/>
            </a:p>
          </p:txBody>
        </p:sp>
        <p:sp>
          <p:nvSpPr>
            <p:cNvPr id="102429" name="Rectangle 29"/>
            <p:cNvSpPr>
              <a:spLocks noChangeArrowheads="1"/>
            </p:cNvSpPr>
            <p:nvPr/>
          </p:nvSpPr>
          <p:spPr bwMode="auto">
            <a:xfrm>
              <a:off x="4230" y="2219"/>
              <a:ext cx="78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000000"/>
                  </a:solidFill>
                  <a:latin typeface="Calibri" pitchFamily="34" charset="0"/>
                </a:rPr>
                <a:t>ые расходы</a:t>
              </a:r>
              <a:endParaRPr lang="ru-RU"/>
            </a:p>
          </p:txBody>
        </p:sp>
        <p:sp>
          <p:nvSpPr>
            <p:cNvPr id="102430" name="Freeform 30"/>
            <p:cNvSpPr>
              <a:spLocks noEditPoints="1"/>
            </p:cNvSpPr>
            <p:nvPr/>
          </p:nvSpPr>
          <p:spPr bwMode="auto">
            <a:xfrm>
              <a:off x="1147" y="1425"/>
              <a:ext cx="4056" cy="218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0"/>
                </a:cxn>
                <a:cxn ang="0">
                  <a:pos x="8088" y="0"/>
                </a:cxn>
                <a:cxn ang="0">
                  <a:pos x="8096" y="8"/>
                </a:cxn>
                <a:cxn ang="0">
                  <a:pos x="8096" y="4344"/>
                </a:cxn>
                <a:cxn ang="0">
                  <a:pos x="8088" y="4352"/>
                </a:cxn>
                <a:cxn ang="0">
                  <a:pos x="8" y="4352"/>
                </a:cxn>
                <a:cxn ang="0">
                  <a:pos x="0" y="4344"/>
                </a:cxn>
                <a:cxn ang="0">
                  <a:pos x="0" y="8"/>
                </a:cxn>
                <a:cxn ang="0">
                  <a:pos x="16" y="4344"/>
                </a:cxn>
                <a:cxn ang="0">
                  <a:pos x="8" y="4336"/>
                </a:cxn>
                <a:cxn ang="0">
                  <a:pos x="8088" y="4336"/>
                </a:cxn>
                <a:cxn ang="0">
                  <a:pos x="8080" y="4344"/>
                </a:cxn>
                <a:cxn ang="0">
                  <a:pos x="8080" y="8"/>
                </a:cxn>
                <a:cxn ang="0">
                  <a:pos x="8088" y="16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16" y="4344"/>
                </a:cxn>
              </a:cxnLst>
              <a:rect l="0" t="0" r="r" b="b"/>
              <a:pathLst>
                <a:path w="8096" h="435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8088" y="0"/>
                  </a:lnTo>
                  <a:cubicBezTo>
                    <a:pt x="8093" y="0"/>
                    <a:pt x="8096" y="4"/>
                    <a:pt x="8096" y="8"/>
                  </a:cubicBezTo>
                  <a:lnTo>
                    <a:pt x="8096" y="4344"/>
                  </a:lnTo>
                  <a:cubicBezTo>
                    <a:pt x="8096" y="4349"/>
                    <a:pt x="8093" y="4352"/>
                    <a:pt x="8088" y="4352"/>
                  </a:cubicBezTo>
                  <a:lnTo>
                    <a:pt x="8" y="4352"/>
                  </a:lnTo>
                  <a:cubicBezTo>
                    <a:pt x="4" y="4352"/>
                    <a:pt x="0" y="4349"/>
                    <a:pt x="0" y="4344"/>
                  </a:cubicBezTo>
                  <a:lnTo>
                    <a:pt x="0" y="8"/>
                  </a:lnTo>
                  <a:close/>
                  <a:moveTo>
                    <a:pt x="16" y="4344"/>
                  </a:moveTo>
                  <a:lnTo>
                    <a:pt x="8" y="4336"/>
                  </a:lnTo>
                  <a:lnTo>
                    <a:pt x="8088" y="4336"/>
                  </a:lnTo>
                  <a:lnTo>
                    <a:pt x="8080" y="4344"/>
                  </a:lnTo>
                  <a:lnTo>
                    <a:pt x="8080" y="8"/>
                  </a:lnTo>
                  <a:lnTo>
                    <a:pt x="8088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4344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31" name="Rectangle 31"/>
            <p:cNvSpPr>
              <a:spLocks noChangeArrowheads="1"/>
            </p:cNvSpPr>
            <p:nvPr/>
          </p:nvSpPr>
          <p:spPr bwMode="auto">
            <a:xfrm>
              <a:off x="2580" y="3367"/>
              <a:ext cx="8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000000"/>
                  </a:solidFill>
                  <a:latin typeface="Calibri" pitchFamily="34" charset="0"/>
                </a:rPr>
                <a:t>Итого расходов</a:t>
              </a:r>
              <a:endParaRPr lang="ru-RU"/>
            </a:p>
          </p:txBody>
        </p:sp>
        <p:sp>
          <p:nvSpPr>
            <p:cNvPr id="102432" name="Rectangle 32"/>
            <p:cNvSpPr>
              <a:spLocks noChangeArrowheads="1"/>
            </p:cNvSpPr>
            <p:nvPr/>
          </p:nvSpPr>
          <p:spPr bwMode="auto">
            <a:xfrm>
              <a:off x="3453" y="3367"/>
              <a:ext cx="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000000"/>
                  </a:solidFill>
                  <a:latin typeface="Calibri" pitchFamily="34" charset="0"/>
                </a:rPr>
                <a:t>-</a:t>
              </a:r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latin typeface="+mj-lt"/>
                <a:ea typeface="+mj-ea"/>
                <a:cs typeface="+mj-cs"/>
              </a:rPr>
              <a:t>Исполнение Указа Президента РФ от 07.05.2012 № 597 «О мероприятиях по реализации государственной социальной политики» </a:t>
            </a:r>
          </a:p>
        </p:txBody>
      </p:sp>
      <p:graphicFrame>
        <p:nvGraphicFramePr>
          <p:cNvPr id="103445" name="Group 21"/>
          <p:cNvGraphicFramePr>
            <a:graphicFrameLocks noGrp="1"/>
          </p:cNvGraphicFramePr>
          <p:nvPr/>
        </p:nvGraphicFramePr>
        <p:xfrm>
          <a:off x="214313" y="1928813"/>
          <a:ext cx="8429625" cy="2438400"/>
        </p:xfrm>
        <a:graphic>
          <a:graphicData uri="http://schemas.openxmlformats.org/drawingml/2006/table">
            <a:tbl>
              <a:tblPr/>
              <a:tblGrid>
                <a:gridCol w="3714750"/>
                <a:gridCol w="1785937"/>
                <a:gridCol w="1785938"/>
                <a:gridCol w="11430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категории работников учреждений социальной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(плановый показатель),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(фактический показатель),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Откланение от планового показателя,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Работники учреждений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31126,7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31126,7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103443" name="TextBox 5"/>
          <p:cNvSpPr txBox="1">
            <a:spLocks noChangeArrowheads="1"/>
          </p:cNvSpPr>
          <p:nvPr/>
        </p:nvSpPr>
        <p:spPr bwMode="auto">
          <a:xfrm>
            <a:off x="395288" y="4724400"/>
            <a:ext cx="83581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В целях реализации Указа президента Российской федерации от 07.05.2012 г. № 597 «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», средняя заработная плата работников учреждений культуры составила 28682,2рублей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172450" cy="4865687"/>
          </a:xfrm>
        </p:spPr>
        <p:txBody>
          <a:bodyPr/>
          <a:lstStyle/>
          <a:p>
            <a:pPr lvl="1"/>
            <a:r>
              <a:rPr lang="ru-RU" sz="8800" b="1" i="1" smtClean="0">
                <a:latin typeface="Algerian" pitchFamily="82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2060575"/>
          <a:ext cx="9194800" cy="3822700"/>
        </p:xfrm>
        <a:graphic>
          <a:graphicData uri="http://schemas.openxmlformats.org/presentationml/2006/ole">
            <p:oleObj spid="_x0000_s17410" name="Лист" r:id="rId3" imgW="6896116" imgH="2866965" progId="Excel.Sheet.8">
              <p:embed/>
            </p:oleObj>
          </a:graphicData>
        </a:graphic>
      </p:graphicFrame>
      <p:sp>
        <p:nvSpPr>
          <p:cNvPr id="17411" name="TextBox 7"/>
          <p:cNvSpPr txBox="1">
            <a:spLocks noChangeArrowheads="1"/>
          </p:cNvSpPr>
          <p:nvPr/>
        </p:nvSpPr>
        <p:spPr bwMode="auto">
          <a:xfrm rot="-5400000">
            <a:off x="-231775" y="4200526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тыс. рублей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671638" y="4763"/>
            <a:ext cx="58023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3200" b="1" i="1">
                <a:solidFill>
                  <a:schemeClr val="tx2"/>
                </a:solidFill>
              </a:rPr>
              <a:t>Итого исполнения бюджета за 2021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2155825"/>
          <a:ext cx="8597900" cy="3822700"/>
        </p:xfrm>
        <a:graphic>
          <a:graphicData uri="http://schemas.openxmlformats.org/presentationml/2006/ole">
            <p:oleObj spid="_x0000_s18434" name="Лист" r:id="rId4" imgW="6448393" imgH="2866965" progId="Excel.Sheet.8">
              <p:embed/>
            </p:oleObj>
          </a:graphicData>
        </a:graphic>
      </p:graphicFrame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71750" y="325438"/>
            <a:ext cx="40020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ДОХОДЫ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бюджета Табунщиковского</a:t>
            </a:r>
            <a:endParaRPr lang="ru-RU" sz="2000" i="1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>
                <a:solidFill>
                  <a:schemeClr val="hlink"/>
                </a:solidFill>
                <a:latin typeface="TruthCYR Ultra" pitchFamily="50" charset="-52"/>
              </a:rPr>
              <a:t>сельского поселения за 2021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67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Налоговые и неналоговые доходы бюджета  поселения 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557338"/>
          <a:ext cx="8597900" cy="4076700"/>
        </p:xfrm>
        <a:graphic>
          <a:graphicData uri="http://schemas.openxmlformats.org/presentationml/2006/ole">
            <p:oleObj spid="_x0000_s20482" name="Лист" r:id="rId3" imgW="6448393" imgH="3057538" progId="Excel.Sheet.8">
              <p:embed/>
            </p:oleObj>
          </a:graphicData>
        </a:graphic>
      </p:graphicFrame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511300"/>
          <a:ext cx="8286750" cy="3878263"/>
        </p:xfrm>
        <a:graphic>
          <a:graphicData uri="http://schemas.openxmlformats.org/presentationml/2006/ole">
            <p:oleObj spid="_x0000_s21506" name="Лист" r:id="rId3" imgW="6534214" imgH="3057538" progId="Excel.Sheet.8">
              <p:embed/>
            </p:oleObj>
          </a:graphicData>
        </a:graphic>
      </p:graphicFrame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1508" name="Rectangle 10"/>
          <p:cNvSpPr>
            <a:spLocks noChangeArrowheads="1"/>
          </p:cNvSpPr>
          <p:nvPr/>
        </p:nvSpPr>
        <p:spPr bwMode="auto">
          <a:xfrm>
            <a:off x="250825" y="333375"/>
            <a:ext cx="7273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chemeClr val="hlink"/>
                </a:solidFill>
              </a:rPr>
              <a:t>Структура доходов бюджета за 2021</a:t>
            </a:r>
          </a:p>
          <a:p>
            <a:r>
              <a:rPr lang="ru-RU" b="1" i="1">
                <a:solidFill>
                  <a:schemeClr val="hlink"/>
                </a:solidFill>
              </a:rPr>
              <a:t>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700213"/>
          <a:ext cx="8597900" cy="4076700"/>
        </p:xfrm>
        <a:graphic>
          <a:graphicData uri="http://schemas.openxmlformats.org/presentationml/2006/ole">
            <p:oleObj spid="_x0000_s22530" name="Лист" r:id="rId3" imgW="6448393" imgH="3057538" progId="Excel.Sheet.8">
              <p:embed/>
            </p:oleObj>
          </a:graphicData>
        </a:graphic>
      </p:graphicFrame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 rot="-192313">
            <a:off x="384175" y="-17463"/>
            <a:ext cx="8486775" cy="155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chemeClr val="folHlink"/>
                </a:solidFill>
              </a:rPr>
              <a:t>РАСХОДЫ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 Табунщиковского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сельского поселения за 2021</a:t>
            </a:r>
          </a:p>
          <a:p>
            <a:pPr algn="ctr"/>
            <a:r>
              <a:rPr lang="ru-RU" i="1">
                <a:solidFill>
                  <a:schemeClr val="folHlink"/>
                </a:solidFill>
              </a:rPr>
              <a:t>год</a:t>
            </a:r>
            <a:r>
              <a:rPr lang="ru-RU" sz="1800" i="1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0" y="1052513"/>
          <a:ext cx="9144000" cy="5805487"/>
        </p:xfrm>
        <a:graphic>
          <a:graphicData uri="http://schemas.openxmlformats.org/presentationml/2006/ole">
            <p:oleObj spid="_x0000_s23558" name="Лист" r:id="rId3" imgW="5953173" imgH="3276724" progId="Excel.Sheet.8">
              <p:embed/>
            </p:oleObj>
          </a:graphicData>
        </a:graphic>
      </p:graphicFrame>
      <p:sp>
        <p:nvSpPr>
          <p:cNvPr id="23559" name="Прямоугольник 4"/>
          <p:cNvSpPr>
            <a:spLocks noChangeArrowheads="1"/>
          </p:cNvSpPr>
          <p:nvPr/>
        </p:nvSpPr>
        <p:spPr bwMode="auto">
          <a:xfrm rot="-5400000">
            <a:off x="268288" y="4276725"/>
            <a:ext cx="1341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Процентов</a:t>
            </a:r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1692275" y="65088"/>
            <a:ext cx="5503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solidFill>
                  <a:schemeClr val="tx2"/>
                </a:solidFill>
              </a:rPr>
              <a:t>СТРУКТУРА РАСХОДОВ БЮДЖЕТА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5113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Динамика исполнения расходов на культуру  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971550" y="1989138"/>
          <a:ext cx="8458200" cy="3594100"/>
        </p:xfrm>
        <a:graphic>
          <a:graphicData uri="http://schemas.openxmlformats.org/presentationml/2006/ole">
            <p:oleObj spid="_x0000_s24578" name="Лист" r:id="rId3" imgW="6343682" imgH="2695557" progId="Excel.Sheet.8">
              <p:embed/>
            </p:oleObj>
          </a:graphicData>
        </a:graphic>
      </p:graphicFrame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 txBox="1">
            <a:spLocks/>
          </p:cNvSpPr>
          <p:nvPr/>
        </p:nvSpPr>
        <p:spPr bwMode="auto"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000" b="1">
                <a:latin typeface="Tahoma" pitchFamily="34" charset="0"/>
              </a:rPr>
              <a:t>ИСПОЛНЕНИЕ МУНИЦИПАЛЬНЫХ ПРОГРАММ ТАБУНЩИКОВСКОГО СЕЛЬСКОГО ПОСЕЛЕНИЯ ЗА 2021 ГОД.</a:t>
            </a:r>
          </a:p>
        </p:txBody>
      </p:sp>
      <p:graphicFrame>
        <p:nvGraphicFramePr>
          <p:cNvPr id="34876" name="Group 60"/>
          <p:cNvGraphicFramePr>
            <a:graphicFrameLocks noGrp="1"/>
          </p:cNvGraphicFramePr>
          <p:nvPr/>
        </p:nvGraphicFramePr>
        <p:xfrm>
          <a:off x="0" y="1214438"/>
          <a:ext cx="9109075" cy="4900612"/>
        </p:xfrm>
        <a:graphic>
          <a:graphicData uri="http://schemas.openxmlformats.org/drawingml/2006/table">
            <a:tbl>
              <a:tblPr/>
              <a:tblGrid>
                <a:gridCol w="5199063"/>
                <a:gridCol w="1446212"/>
                <a:gridCol w="1576388"/>
                <a:gridCol w="887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Плановый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Фактический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Исполнение,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«Управление муниципальными финансами»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4507,6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4497,1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138,4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98,7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«Обеспечение пожарной безопасности, безопасности людей на водных объектах, профилактика экстремизма и терроризма на территории Табунщиковского сельского поселения»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транспортной системы»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531,0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530,8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«Благоустройство территории и жилищно-коммунальное хозяйство»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1873,0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1866,0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культуры»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2534,9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2534,9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9621,2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9601,5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225</Words>
  <Application>Microsoft Office PowerPoint</Application>
  <PresentationFormat>Экран (4:3)</PresentationFormat>
  <Paragraphs>81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6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9" baseType="lpstr">
      <vt:lpstr>Arial</vt:lpstr>
      <vt:lpstr>Comic Sans MS</vt:lpstr>
      <vt:lpstr>Tw Cen MT</vt:lpstr>
      <vt:lpstr>Times New Roman</vt:lpstr>
      <vt:lpstr>Calibri</vt:lpstr>
      <vt:lpstr>TruthCYR Ultra</vt:lpstr>
      <vt:lpstr>Tahoma</vt:lpstr>
      <vt:lpstr>BatangChe</vt:lpstr>
      <vt:lpstr>Algerian</vt:lpstr>
      <vt:lpstr>Пастель</vt:lpstr>
      <vt:lpstr>Паркет</vt:lpstr>
      <vt:lpstr>Пастель</vt:lpstr>
      <vt:lpstr>Паркет</vt:lpstr>
      <vt:lpstr>Паркет</vt:lpstr>
      <vt:lpstr>Паркет</vt:lpstr>
      <vt:lpstr>Лист</vt:lpstr>
      <vt:lpstr>Лист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10</cp:revision>
  <dcterms:created xsi:type="dcterms:W3CDTF">2015-05-01T20:09:14Z</dcterms:created>
  <dcterms:modified xsi:type="dcterms:W3CDTF">2023-01-20T09:44:25Z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