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81" r:id="rId1"/>
    <p:sldMasterId id="2147484093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8" r:id="rId4"/>
    <p:sldId id="259" r:id="rId5"/>
    <p:sldId id="260" r:id="rId6"/>
    <p:sldId id="263" r:id="rId7"/>
    <p:sldId id="262" r:id="rId8"/>
    <p:sldId id="261" r:id="rId9"/>
    <p:sldId id="264" r:id="rId10"/>
    <p:sldId id="268" r:id="rId11"/>
    <p:sldId id="267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A0A0A0"/>
  </p:clrMru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3" autoAdjust="0"/>
    <p:restoredTop sz="86050" autoAdjust="0"/>
  </p:normalViewPr>
  <p:slideViewPr>
    <p:cSldViewPr>
      <p:cViewPr>
        <p:scale>
          <a:sx n="75" d="100"/>
          <a:sy n="75" d="100"/>
        </p:scale>
        <p:origin x="-9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2A1410E-4091-4031-994A-EFD713AD37A0}" type="datetimeFigureOut">
              <a:rPr lang="ru-RU"/>
              <a:pPr>
                <a:defRPr/>
              </a:pPr>
              <a:t>28.01.2025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DD35B78-D960-4098-AF93-7D2465381A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BB8E25F-E0C8-4E0A-9C4B-54DFA6A2FE27}" type="datetimeFigureOut">
              <a:rPr lang="ru-RU"/>
              <a:pPr>
                <a:defRPr/>
              </a:pPr>
              <a:t>28.01.2025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pPr lvl="0"/>
            <a:endParaRPr lang="ru-RU" noProof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964198F-8CD5-4347-8692-B7F594CEF8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27651" name="Rectangle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CE149B-74F5-4613-805E-9807AD0E337B}" type="slidenum">
              <a:rPr lang="ru-RU" smtClean="0">
                <a:latin typeface="Calibri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mtClean="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C80D9E-4AA4-4752-B345-4129D078EE8D}" type="slidenum">
              <a:rPr lang="ru-RU" smtClean="0">
                <a:latin typeface="Calibri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smtClean="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5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AE382-0DF9-491B-AE98-80A9C93EF3E7}" type="datetime1">
              <a:rPr lang="ru-RU"/>
              <a:pPr>
                <a:defRPr/>
              </a:pPr>
              <a:t>28.01.2025</a:t>
            </a:fld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35ABF-780F-41E5-9036-6E51B1823E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21C7E-8C67-43E7-B434-B0F7C689C66E}" type="datetime1">
              <a:rPr lang="ru-RU"/>
              <a:pPr>
                <a:defRPr/>
              </a:pPr>
              <a:t>28.01.2025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B892B-5F63-42E0-8382-6BAF7EBC24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9C0E3-9149-4379-8D2F-75D44213A9E4}" type="datetime1">
              <a:rPr lang="ru-RU"/>
              <a:pPr>
                <a:defRPr/>
              </a:pPr>
              <a:t>28.01.2025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FCE6F-808B-4215-ABD7-18B3AD3044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Tw Cen MT"/>
            </a:endParaRPr>
          </a:p>
        </p:txBody>
      </p:sp>
      <p:cxnSp>
        <p:nvCxnSpPr>
          <p:cNvPr id="89" name="Straight Connector 95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54AC6-CC66-40CF-B48E-0E6004497B5C}" type="datetime1">
              <a:rPr lang="ru-RU"/>
              <a:pPr>
                <a:defRPr/>
              </a:pPr>
              <a:t>28.01.2025</a:t>
            </a:fld>
            <a:endParaRPr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4A0B6-5DD6-422C-AA4F-F198FAD68A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Tw Cen MT"/>
            </a:endParaRPr>
          </a:p>
        </p:txBody>
      </p:sp>
      <p:cxnSp>
        <p:nvCxnSpPr>
          <p:cNvPr id="6" name="Straight Connector 38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A2CEA-DDFB-4152-A688-3E8DA5273AAF}" type="datetime1">
              <a:rPr lang="ru-RU"/>
              <a:pPr>
                <a:defRPr/>
              </a:pPr>
              <a:t>28.01.2025</a:t>
            </a:fld>
            <a:endParaRPr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BACD3-0459-47D0-A0E3-17E4E2AE9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Tw Cen MT"/>
            </a:endParaRPr>
          </a:p>
        </p:txBody>
      </p:sp>
      <p:cxnSp>
        <p:nvCxnSpPr>
          <p:cNvPr id="6" name="Straight Connector 33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CAAE7-3599-44A1-B6C5-12E310CEE285}" type="datetime1">
              <a:rPr lang="ru-RU"/>
              <a:pPr>
                <a:defRPr/>
              </a:pPr>
              <a:t>28.01.2025</a:t>
            </a:fld>
            <a:endParaRPr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527A8-D214-462B-9C17-4FAC1B019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90BB0-8B20-434F-8B31-C8E19829CCCB}" type="datetime1">
              <a:rPr lang="ru-RU"/>
              <a:pPr>
                <a:defRPr/>
              </a:pPr>
              <a:t>28.01.2025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F9D9C-81FE-44B0-AD42-4C3D9E1A87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3174E-10D6-4928-91EE-D2C0B7F1E941}" type="datetime1">
              <a:rPr lang="ru-RU"/>
              <a:pPr>
                <a:defRPr/>
              </a:pPr>
              <a:t>28.01.2025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02D57-EC2E-4EA3-8FC9-85EFB0695C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494E9-1CE8-45AD-8816-CB47B37513C7}" type="datetime1">
              <a:rPr lang="ru-RU"/>
              <a:pPr>
                <a:defRPr/>
              </a:pPr>
              <a:t>28.01.2025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9C4ED-B7DE-46CE-B21F-064204740D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30808-6C06-4F99-B559-BBCC0F6232D3}" type="datetime1">
              <a:rPr lang="ru-RU"/>
              <a:pPr>
                <a:defRPr/>
              </a:pPr>
              <a:t>28.01.2025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919AE-6AEA-4BFD-8452-D04264FB2E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5190-95A9-4D32-9C89-1DE1A7C75231}" type="datetime1">
              <a:rPr lang="ru-RU"/>
              <a:pPr>
                <a:defRPr/>
              </a:pPr>
              <a:t>28.01.2025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6DF73-45EC-468F-A7E1-092CDFB0B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EEB59-222C-4F02-A194-4034D285577B}" type="datetime1">
              <a:rPr lang="ru-RU"/>
              <a:pPr>
                <a:defRPr/>
              </a:pPr>
              <a:t>28.01.2025</a:t>
            </a:fld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E1237-A933-429D-BBC5-9E06D4CA46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556DA-1D1F-4114-A75E-025A68C1B7AB}" type="datetime1">
              <a:rPr lang="ru-RU"/>
              <a:pPr>
                <a:defRPr/>
              </a:pPr>
              <a:t>28.01.2025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31A9F-F327-468F-BD0B-4AE7C95C5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3710-EA76-4042-AF8F-F48436B27464}" type="datetime1">
              <a:rPr lang="ru-RU"/>
              <a:pPr>
                <a:defRPr/>
              </a:pPr>
              <a:t>28.01.2025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0E1FB-A065-49A8-A331-1BF4DD6FB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69AC5583-FF6E-4977-9C15-00AD0634B685}" type="datetime1">
              <a:rPr lang="ru-RU"/>
              <a:pPr>
                <a:defRPr/>
              </a:pPr>
              <a:t>28.01.2025</a:t>
            </a:fld>
            <a:endParaRPr lang="ru-RU"/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22F3E1C-E1FF-4030-B184-795FE12E0B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93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93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993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3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3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3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3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3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3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3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3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993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3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3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993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93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93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993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3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3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3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3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3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3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3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993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3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993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993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3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8" y="32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3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8" y="17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3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3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7" y="88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3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3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93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7" y="13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993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7" r:id="rId2"/>
    <p:sldLayoutId id="2147484106" r:id="rId3"/>
    <p:sldLayoutId id="2147484105" r:id="rId4"/>
    <p:sldLayoutId id="2147484104" r:id="rId5"/>
    <p:sldLayoutId id="2147484103" r:id="rId6"/>
    <p:sldLayoutId id="2147484102" r:id="rId7"/>
    <p:sldLayoutId id="2147484101" r:id="rId8"/>
    <p:sldLayoutId id="2147484100" r:id="rId9"/>
    <p:sldLayoutId id="2147484099" r:id="rId10"/>
    <p:sldLayoutId id="21474840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68D752-4E8B-4860-8B04-C1B23FB55F42}" type="datetime1">
              <a:rPr lang="ru-RU"/>
              <a:pPr>
                <a:defRPr/>
              </a:pPr>
              <a:t>28.01.2025</a:t>
            </a:fld>
            <a:endParaRPr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ysClr val="windowText" lastClr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E4F1D9-F231-4A0A-B5D2-4C0C6CBBCF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9" r:id="rId1"/>
    <p:sldLayoutId id="2147484110" r:id="rId2"/>
    <p:sldLayoutId id="2147484111" r:id="rId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400" kern="1200">
          <a:solidFill>
            <a:schemeClr val="tx2"/>
          </a:solidFill>
          <a:latin typeface="Arial" charset="0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Arial" charset="0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charset="0"/>
        <a:buChar char="•"/>
        <a:defRPr sz="1600" kern="1200">
          <a:solidFill>
            <a:schemeClr val="tx2"/>
          </a:solidFill>
          <a:latin typeface="Arial" charset="0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320675" y="573088"/>
            <a:ext cx="7337425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4800" b="1" i="1" u="sng">
                <a:solidFill>
                  <a:srgbClr val="7030A0"/>
                </a:solidFill>
                <a:latin typeface="Times New Roman" pitchFamily="18" charset="0"/>
              </a:rPr>
              <a:t>ОТЧЕТ</a:t>
            </a:r>
          </a:p>
          <a:p>
            <a:pPr algn="ctr"/>
            <a:r>
              <a:rPr lang="ru-RU" sz="4800" b="1" i="1" u="sng">
                <a:solidFill>
                  <a:srgbClr val="7030A0"/>
                </a:solidFill>
                <a:latin typeface="Times New Roman" pitchFamily="18" charset="0"/>
              </a:rPr>
              <a:t>об исполнении</a:t>
            </a:r>
          </a:p>
          <a:p>
            <a:pPr algn="ctr"/>
            <a:r>
              <a:rPr lang="ru-RU" sz="4800" b="1" i="1" u="sng">
                <a:solidFill>
                  <a:srgbClr val="7030A0"/>
                </a:solidFill>
                <a:latin typeface="Times New Roman" pitchFamily="18" charset="0"/>
              </a:rPr>
              <a:t>бюджета Табунщиковского</a:t>
            </a:r>
          </a:p>
          <a:p>
            <a:pPr algn="ctr"/>
            <a:r>
              <a:rPr lang="ru-RU" sz="4800" b="1" i="1" u="sng">
                <a:solidFill>
                  <a:srgbClr val="7030A0"/>
                </a:solidFill>
                <a:latin typeface="Times New Roman" pitchFamily="18" charset="0"/>
              </a:rPr>
              <a:t>сельского поселения за 2023</a:t>
            </a:r>
          </a:p>
          <a:p>
            <a:pPr algn="ctr"/>
            <a:r>
              <a:rPr lang="ru-RU" sz="4800" b="1" i="1" u="sng">
                <a:solidFill>
                  <a:srgbClr val="7030A0"/>
                </a:solidFill>
                <a:latin typeface="Times New Roman" pitchFamily="18" charset="0"/>
              </a:rPr>
              <a:t> год</a:t>
            </a:r>
            <a:r>
              <a:rPr lang="ru-RU" sz="1800" b="1">
                <a:solidFill>
                  <a:schemeClr val="accent1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Прямоугольник 4"/>
          <p:cNvSpPr>
            <a:spLocks noChangeArrowheads="1"/>
          </p:cNvSpPr>
          <p:nvPr/>
        </p:nvSpPr>
        <p:spPr bwMode="auto">
          <a:xfrm rot="-5400000">
            <a:off x="272256" y="4272757"/>
            <a:ext cx="1336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latin typeface="Calibri" pitchFamily="34" charset="0"/>
              </a:rPr>
              <a:t>тыс. рублей</a:t>
            </a:r>
          </a:p>
        </p:txBody>
      </p:sp>
      <p:sp>
        <p:nvSpPr>
          <p:cNvPr id="35842" name="Rectangle 10"/>
          <p:cNvSpPr>
            <a:spLocks noChangeArrowheads="1"/>
          </p:cNvSpPr>
          <p:nvPr/>
        </p:nvSpPr>
        <p:spPr bwMode="auto">
          <a:xfrm>
            <a:off x="468313" y="404813"/>
            <a:ext cx="7413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i="1">
                <a:solidFill>
                  <a:schemeClr val="tx2"/>
                </a:solidFill>
                <a:latin typeface="BatangChe" pitchFamily="49" charset="-127"/>
              </a:rPr>
              <a:t>Доля расходов в рамках муниципальных программ в общем объеме расходов</a:t>
            </a:r>
          </a:p>
        </p:txBody>
      </p:sp>
      <p:grpSp>
        <p:nvGrpSpPr>
          <p:cNvPr id="35843" name="Group 9"/>
          <p:cNvGrpSpPr>
            <a:grpSpLocks noChangeAspect="1"/>
          </p:cNvGrpSpPr>
          <p:nvPr/>
        </p:nvGrpSpPr>
        <p:grpSpPr bwMode="auto">
          <a:xfrm>
            <a:off x="1116013" y="2492375"/>
            <a:ext cx="7312025" cy="3960813"/>
            <a:chOff x="1111" y="1389"/>
            <a:chExt cx="4120" cy="2287"/>
          </a:xfrm>
        </p:grpSpPr>
        <p:sp>
          <p:nvSpPr>
            <p:cNvPr id="35844" name="AutoShape 8"/>
            <p:cNvSpPr>
              <a:spLocks noChangeAspect="1" noChangeArrowheads="1" noTextEdit="1"/>
            </p:cNvSpPr>
            <p:nvPr/>
          </p:nvSpPr>
          <p:spPr bwMode="auto">
            <a:xfrm>
              <a:off x="1111" y="1389"/>
              <a:ext cx="4120" cy="2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45" name="Rectangle 10"/>
            <p:cNvSpPr>
              <a:spLocks noChangeArrowheads="1"/>
            </p:cNvSpPr>
            <p:nvPr/>
          </p:nvSpPr>
          <p:spPr bwMode="auto">
            <a:xfrm>
              <a:off x="1147" y="1425"/>
              <a:ext cx="4048" cy="217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46" name="Freeform 11"/>
            <p:cNvSpPr>
              <a:spLocks/>
            </p:cNvSpPr>
            <p:nvPr/>
          </p:nvSpPr>
          <p:spPr bwMode="auto">
            <a:xfrm>
              <a:off x="2267" y="2007"/>
              <a:ext cx="1776" cy="1669"/>
            </a:xfrm>
            <a:custGeom>
              <a:avLst/>
              <a:gdLst>
                <a:gd name="T0" fmla="*/ 259 w 3545"/>
                <a:gd name="T1" fmla="*/ 48 h 3325"/>
                <a:gd name="T2" fmla="*/ 103 w 3545"/>
                <a:gd name="T3" fmla="*/ 578 h 3325"/>
                <a:gd name="T4" fmla="*/ 631 w 3545"/>
                <a:gd name="T5" fmla="*/ 734 h 3325"/>
                <a:gd name="T6" fmla="*/ 787 w 3545"/>
                <a:gd name="T7" fmla="*/ 204 h 3325"/>
                <a:gd name="T8" fmla="*/ 445 w 3545"/>
                <a:gd name="T9" fmla="*/ 0 h 3325"/>
                <a:gd name="T10" fmla="*/ 445 w 3545"/>
                <a:gd name="T11" fmla="*/ 196 h 3325"/>
                <a:gd name="T12" fmla="*/ 640 w 3545"/>
                <a:gd name="T13" fmla="*/ 391 h 3325"/>
                <a:gd name="T14" fmla="*/ 445 w 3545"/>
                <a:gd name="T15" fmla="*/ 587 h 3325"/>
                <a:gd name="T16" fmla="*/ 250 w 3545"/>
                <a:gd name="T17" fmla="*/ 391 h 3325"/>
                <a:gd name="T18" fmla="*/ 352 w 3545"/>
                <a:gd name="T19" fmla="*/ 219 h 3325"/>
                <a:gd name="T20" fmla="*/ 259 w 3545"/>
                <a:gd name="T21" fmla="*/ 48 h 332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45"/>
                <a:gd name="T34" fmla="*/ 0 h 3325"/>
                <a:gd name="T35" fmla="*/ 3545 w 3545"/>
                <a:gd name="T36" fmla="*/ 3325 h 332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45" h="3325">
                  <a:moveTo>
                    <a:pt x="1029" y="190"/>
                  </a:moveTo>
                  <a:cubicBezTo>
                    <a:pt x="277" y="601"/>
                    <a:pt x="0" y="1543"/>
                    <a:pt x="410" y="2296"/>
                  </a:cubicBezTo>
                  <a:cubicBezTo>
                    <a:pt x="821" y="3048"/>
                    <a:pt x="1763" y="3325"/>
                    <a:pt x="2516" y="2915"/>
                  </a:cubicBezTo>
                  <a:cubicBezTo>
                    <a:pt x="3268" y="2504"/>
                    <a:pt x="3545" y="1562"/>
                    <a:pt x="3135" y="809"/>
                  </a:cubicBezTo>
                  <a:cubicBezTo>
                    <a:pt x="2863" y="311"/>
                    <a:pt x="2340" y="0"/>
                    <a:pt x="1772" y="0"/>
                  </a:cubicBezTo>
                  <a:lnTo>
                    <a:pt x="1772" y="776"/>
                  </a:lnTo>
                  <a:cubicBezTo>
                    <a:pt x="2201" y="776"/>
                    <a:pt x="2548" y="1124"/>
                    <a:pt x="2548" y="1552"/>
                  </a:cubicBezTo>
                  <a:cubicBezTo>
                    <a:pt x="2548" y="1981"/>
                    <a:pt x="2201" y="2328"/>
                    <a:pt x="1772" y="2328"/>
                  </a:cubicBezTo>
                  <a:cubicBezTo>
                    <a:pt x="1344" y="2328"/>
                    <a:pt x="996" y="1981"/>
                    <a:pt x="996" y="1552"/>
                  </a:cubicBezTo>
                  <a:cubicBezTo>
                    <a:pt x="996" y="1269"/>
                    <a:pt x="1152" y="1007"/>
                    <a:pt x="1401" y="871"/>
                  </a:cubicBezTo>
                  <a:lnTo>
                    <a:pt x="1029" y="190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47" name="Freeform 12"/>
            <p:cNvSpPr>
              <a:spLocks noEditPoints="1"/>
            </p:cNvSpPr>
            <p:nvPr/>
          </p:nvSpPr>
          <p:spPr bwMode="auto">
            <a:xfrm>
              <a:off x="2373" y="2003"/>
              <a:ext cx="1564" cy="1566"/>
            </a:xfrm>
            <a:custGeom>
              <a:avLst/>
              <a:gdLst>
                <a:gd name="T0" fmla="*/ 141 w 3121"/>
                <a:gd name="T1" fmla="*/ 96 h 3121"/>
                <a:gd name="T2" fmla="*/ 48 w 3121"/>
                <a:gd name="T3" fmla="*/ 214 h 3121"/>
                <a:gd name="T4" fmla="*/ 6 w 3121"/>
                <a:gd name="T5" fmla="*/ 357 h 3121"/>
                <a:gd name="T6" fmla="*/ 21 w 3121"/>
                <a:gd name="T7" fmla="*/ 507 h 3121"/>
                <a:gd name="T8" fmla="*/ 96 w 3121"/>
                <a:gd name="T9" fmla="*/ 644 h 3121"/>
                <a:gd name="T10" fmla="*/ 213 w 3121"/>
                <a:gd name="T11" fmla="*/ 738 h 3121"/>
                <a:gd name="T12" fmla="*/ 356 w 3121"/>
                <a:gd name="T13" fmla="*/ 780 h 3121"/>
                <a:gd name="T14" fmla="*/ 505 w 3121"/>
                <a:gd name="T15" fmla="*/ 765 h 3121"/>
                <a:gd name="T16" fmla="*/ 642 w 3121"/>
                <a:gd name="T17" fmla="*/ 689 h 3121"/>
                <a:gd name="T18" fmla="*/ 736 w 3121"/>
                <a:gd name="T19" fmla="*/ 572 h 3121"/>
                <a:gd name="T20" fmla="*/ 778 w 3121"/>
                <a:gd name="T21" fmla="*/ 430 h 3121"/>
                <a:gd name="T22" fmla="*/ 763 w 3121"/>
                <a:gd name="T23" fmla="*/ 279 h 3121"/>
                <a:gd name="T24" fmla="*/ 670 w 3121"/>
                <a:gd name="T25" fmla="*/ 122 h 3121"/>
                <a:gd name="T26" fmla="*/ 544 w 3121"/>
                <a:gd name="T27" fmla="*/ 36 h 3121"/>
                <a:gd name="T28" fmla="*/ 444 w 3121"/>
                <a:gd name="T29" fmla="*/ 8 h 3121"/>
                <a:gd name="T30" fmla="*/ 394 w 3121"/>
                <a:gd name="T31" fmla="*/ 197 h 3121"/>
                <a:gd name="T32" fmla="*/ 451 w 3121"/>
                <a:gd name="T33" fmla="*/ 204 h 3121"/>
                <a:gd name="T34" fmla="*/ 502 w 3121"/>
                <a:gd name="T35" fmla="*/ 229 h 3121"/>
                <a:gd name="T36" fmla="*/ 555 w 3121"/>
                <a:gd name="T37" fmla="*/ 282 h 3121"/>
                <a:gd name="T38" fmla="*/ 585 w 3121"/>
                <a:gd name="T39" fmla="*/ 353 h 3121"/>
                <a:gd name="T40" fmla="*/ 585 w 3121"/>
                <a:gd name="T41" fmla="*/ 433 h 3121"/>
                <a:gd name="T42" fmla="*/ 555 w 3121"/>
                <a:gd name="T43" fmla="*/ 503 h 3121"/>
                <a:gd name="T44" fmla="*/ 502 w 3121"/>
                <a:gd name="T45" fmla="*/ 556 h 3121"/>
                <a:gd name="T46" fmla="*/ 451 w 3121"/>
                <a:gd name="T47" fmla="*/ 582 h 3121"/>
                <a:gd name="T48" fmla="*/ 372 w 3121"/>
                <a:gd name="T49" fmla="*/ 589 h 3121"/>
                <a:gd name="T50" fmla="*/ 298 w 3121"/>
                <a:gd name="T51" fmla="*/ 566 h 3121"/>
                <a:gd name="T52" fmla="*/ 253 w 3121"/>
                <a:gd name="T53" fmla="*/ 532 h 3121"/>
                <a:gd name="T54" fmla="*/ 210 w 3121"/>
                <a:gd name="T55" fmla="*/ 470 h 3121"/>
                <a:gd name="T56" fmla="*/ 195 w 3121"/>
                <a:gd name="T57" fmla="*/ 393 h 3121"/>
                <a:gd name="T58" fmla="*/ 222 w 3121"/>
                <a:gd name="T59" fmla="*/ 293 h 3121"/>
                <a:gd name="T60" fmla="*/ 298 w 3121"/>
                <a:gd name="T61" fmla="*/ 220 h 3121"/>
                <a:gd name="T62" fmla="*/ 300 w 3121"/>
                <a:gd name="T63" fmla="*/ 223 h 3121"/>
                <a:gd name="T64" fmla="*/ 227 w 3121"/>
                <a:gd name="T65" fmla="*/ 294 h 3121"/>
                <a:gd name="T66" fmla="*/ 199 w 3121"/>
                <a:gd name="T67" fmla="*/ 393 h 3121"/>
                <a:gd name="T68" fmla="*/ 214 w 3121"/>
                <a:gd name="T69" fmla="*/ 468 h 3121"/>
                <a:gd name="T70" fmla="*/ 256 w 3121"/>
                <a:gd name="T71" fmla="*/ 530 h 3121"/>
                <a:gd name="T72" fmla="*/ 300 w 3121"/>
                <a:gd name="T73" fmla="*/ 562 h 3121"/>
                <a:gd name="T74" fmla="*/ 372 w 3121"/>
                <a:gd name="T75" fmla="*/ 585 h 3121"/>
                <a:gd name="T76" fmla="*/ 450 w 3121"/>
                <a:gd name="T77" fmla="*/ 578 h 3121"/>
                <a:gd name="T78" fmla="*/ 500 w 3121"/>
                <a:gd name="T79" fmla="*/ 553 h 3121"/>
                <a:gd name="T80" fmla="*/ 552 w 3121"/>
                <a:gd name="T81" fmla="*/ 501 h 3121"/>
                <a:gd name="T82" fmla="*/ 581 w 3121"/>
                <a:gd name="T83" fmla="*/ 432 h 3121"/>
                <a:gd name="T84" fmla="*/ 581 w 3121"/>
                <a:gd name="T85" fmla="*/ 354 h 3121"/>
                <a:gd name="T86" fmla="*/ 552 w 3121"/>
                <a:gd name="T87" fmla="*/ 284 h 3121"/>
                <a:gd name="T88" fmla="*/ 500 w 3121"/>
                <a:gd name="T89" fmla="*/ 233 h 3121"/>
                <a:gd name="T90" fmla="*/ 450 w 3121"/>
                <a:gd name="T91" fmla="*/ 208 h 3121"/>
                <a:gd name="T92" fmla="*/ 390 w 3121"/>
                <a:gd name="T93" fmla="*/ 197 h 3121"/>
                <a:gd name="T94" fmla="*/ 418 w 3121"/>
                <a:gd name="T95" fmla="*/ 2 h 3121"/>
                <a:gd name="T96" fmla="*/ 521 w 3121"/>
                <a:gd name="T97" fmla="*/ 22 h 3121"/>
                <a:gd name="T98" fmla="*/ 635 w 3121"/>
                <a:gd name="T99" fmla="*/ 85 h 3121"/>
                <a:gd name="T100" fmla="*/ 753 w 3121"/>
                <a:gd name="T101" fmla="*/ 241 h 3121"/>
                <a:gd name="T102" fmla="*/ 784 w 3121"/>
                <a:gd name="T103" fmla="*/ 392 h 3121"/>
                <a:gd name="T104" fmla="*/ 755 w 3121"/>
                <a:gd name="T105" fmla="*/ 539 h 3121"/>
                <a:gd name="T106" fmla="*/ 674 w 3121"/>
                <a:gd name="T107" fmla="*/ 666 h 3121"/>
                <a:gd name="T108" fmla="*/ 543 w 3121"/>
                <a:gd name="T109" fmla="*/ 755 h 3121"/>
                <a:gd name="T110" fmla="*/ 393 w 3121"/>
                <a:gd name="T111" fmla="*/ 786 h 3121"/>
                <a:gd name="T112" fmla="*/ 246 w 3121"/>
                <a:gd name="T113" fmla="*/ 757 h 3121"/>
                <a:gd name="T114" fmla="*/ 119 w 3121"/>
                <a:gd name="T115" fmla="*/ 675 h 3121"/>
                <a:gd name="T116" fmla="*/ 31 w 3121"/>
                <a:gd name="T117" fmla="*/ 545 h 3121"/>
                <a:gd name="T118" fmla="*/ 0 w 3121"/>
                <a:gd name="T119" fmla="*/ 394 h 3121"/>
                <a:gd name="T120" fmla="*/ 29 w 3121"/>
                <a:gd name="T121" fmla="*/ 246 h 3121"/>
                <a:gd name="T122" fmla="*/ 110 w 3121"/>
                <a:gd name="T123" fmla="*/ 119 h 3121"/>
                <a:gd name="T124" fmla="*/ 206 w 3121"/>
                <a:gd name="T125" fmla="*/ 48 h 312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121"/>
                <a:gd name="T190" fmla="*/ 0 h 3121"/>
                <a:gd name="T191" fmla="*/ 3121 w 3121"/>
                <a:gd name="T192" fmla="*/ 3121 h 312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121" h="3121">
                  <a:moveTo>
                    <a:pt x="810" y="202"/>
                  </a:moveTo>
                  <a:lnTo>
                    <a:pt x="822" y="205"/>
                  </a:lnTo>
                  <a:lnTo>
                    <a:pt x="687" y="288"/>
                  </a:lnTo>
                  <a:lnTo>
                    <a:pt x="563" y="383"/>
                  </a:lnTo>
                  <a:lnTo>
                    <a:pt x="451" y="486"/>
                  </a:lnTo>
                  <a:lnTo>
                    <a:pt x="352" y="601"/>
                  </a:lnTo>
                  <a:lnTo>
                    <a:pt x="265" y="722"/>
                  </a:lnTo>
                  <a:lnTo>
                    <a:pt x="190" y="850"/>
                  </a:lnTo>
                  <a:lnTo>
                    <a:pt x="129" y="986"/>
                  </a:lnTo>
                  <a:lnTo>
                    <a:pt x="80" y="1126"/>
                  </a:lnTo>
                  <a:lnTo>
                    <a:pt x="45" y="1269"/>
                  </a:lnTo>
                  <a:lnTo>
                    <a:pt x="23" y="1417"/>
                  </a:lnTo>
                  <a:lnTo>
                    <a:pt x="16" y="1566"/>
                  </a:lnTo>
                  <a:lnTo>
                    <a:pt x="24" y="1715"/>
                  </a:lnTo>
                  <a:lnTo>
                    <a:pt x="46" y="1864"/>
                  </a:lnTo>
                  <a:lnTo>
                    <a:pt x="84" y="2012"/>
                  </a:lnTo>
                  <a:lnTo>
                    <a:pt x="137" y="2159"/>
                  </a:lnTo>
                  <a:lnTo>
                    <a:pt x="206" y="2301"/>
                  </a:lnTo>
                  <a:lnTo>
                    <a:pt x="288" y="2435"/>
                  </a:lnTo>
                  <a:lnTo>
                    <a:pt x="383" y="2559"/>
                  </a:lnTo>
                  <a:lnTo>
                    <a:pt x="486" y="2671"/>
                  </a:lnTo>
                  <a:lnTo>
                    <a:pt x="601" y="2770"/>
                  </a:lnTo>
                  <a:lnTo>
                    <a:pt x="722" y="2857"/>
                  </a:lnTo>
                  <a:lnTo>
                    <a:pt x="850" y="2932"/>
                  </a:lnTo>
                  <a:lnTo>
                    <a:pt x="986" y="2993"/>
                  </a:lnTo>
                  <a:lnTo>
                    <a:pt x="1126" y="3042"/>
                  </a:lnTo>
                  <a:lnTo>
                    <a:pt x="1269" y="3077"/>
                  </a:lnTo>
                  <a:lnTo>
                    <a:pt x="1417" y="3099"/>
                  </a:lnTo>
                  <a:lnTo>
                    <a:pt x="1566" y="3105"/>
                  </a:lnTo>
                  <a:lnTo>
                    <a:pt x="1715" y="3097"/>
                  </a:lnTo>
                  <a:lnTo>
                    <a:pt x="1864" y="3076"/>
                  </a:lnTo>
                  <a:lnTo>
                    <a:pt x="2012" y="3038"/>
                  </a:lnTo>
                  <a:lnTo>
                    <a:pt x="2159" y="2985"/>
                  </a:lnTo>
                  <a:lnTo>
                    <a:pt x="2301" y="2916"/>
                  </a:lnTo>
                  <a:lnTo>
                    <a:pt x="2435" y="2834"/>
                  </a:lnTo>
                  <a:lnTo>
                    <a:pt x="2559" y="2739"/>
                  </a:lnTo>
                  <a:lnTo>
                    <a:pt x="2671" y="2636"/>
                  </a:lnTo>
                  <a:lnTo>
                    <a:pt x="2770" y="2521"/>
                  </a:lnTo>
                  <a:lnTo>
                    <a:pt x="2857" y="2400"/>
                  </a:lnTo>
                  <a:lnTo>
                    <a:pt x="2932" y="2271"/>
                  </a:lnTo>
                  <a:lnTo>
                    <a:pt x="2993" y="2136"/>
                  </a:lnTo>
                  <a:lnTo>
                    <a:pt x="3042" y="1996"/>
                  </a:lnTo>
                  <a:lnTo>
                    <a:pt x="3077" y="1853"/>
                  </a:lnTo>
                  <a:lnTo>
                    <a:pt x="3099" y="1705"/>
                  </a:lnTo>
                  <a:lnTo>
                    <a:pt x="3105" y="1556"/>
                  </a:lnTo>
                  <a:lnTo>
                    <a:pt x="3097" y="1407"/>
                  </a:lnTo>
                  <a:lnTo>
                    <a:pt x="3076" y="1258"/>
                  </a:lnTo>
                  <a:lnTo>
                    <a:pt x="3038" y="1109"/>
                  </a:lnTo>
                  <a:lnTo>
                    <a:pt x="2985" y="963"/>
                  </a:lnTo>
                  <a:lnTo>
                    <a:pt x="2916" y="821"/>
                  </a:lnTo>
                  <a:lnTo>
                    <a:pt x="2804" y="644"/>
                  </a:lnTo>
                  <a:lnTo>
                    <a:pt x="2669" y="487"/>
                  </a:lnTo>
                  <a:lnTo>
                    <a:pt x="2517" y="348"/>
                  </a:lnTo>
                  <a:lnTo>
                    <a:pt x="2349" y="233"/>
                  </a:lnTo>
                  <a:lnTo>
                    <a:pt x="2259" y="183"/>
                  </a:lnTo>
                  <a:lnTo>
                    <a:pt x="2166" y="141"/>
                  </a:lnTo>
                  <a:lnTo>
                    <a:pt x="2071" y="103"/>
                  </a:lnTo>
                  <a:lnTo>
                    <a:pt x="1972" y="72"/>
                  </a:lnTo>
                  <a:lnTo>
                    <a:pt x="1872" y="48"/>
                  </a:lnTo>
                  <a:lnTo>
                    <a:pt x="1769" y="30"/>
                  </a:lnTo>
                  <a:lnTo>
                    <a:pt x="1666" y="20"/>
                  </a:lnTo>
                  <a:lnTo>
                    <a:pt x="1560" y="16"/>
                  </a:lnTo>
                  <a:lnTo>
                    <a:pt x="1568" y="8"/>
                  </a:lnTo>
                  <a:lnTo>
                    <a:pt x="1568" y="784"/>
                  </a:lnTo>
                  <a:lnTo>
                    <a:pt x="1561" y="776"/>
                  </a:lnTo>
                  <a:lnTo>
                    <a:pt x="1640" y="780"/>
                  </a:lnTo>
                  <a:lnTo>
                    <a:pt x="1719" y="793"/>
                  </a:lnTo>
                  <a:lnTo>
                    <a:pt x="1793" y="812"/>
                  </a:lnTo>
                  <a:lnTo>
                    <a:pt x="1865" y="838"/>
                  </a:lnTo>
                  <a:lnTo>
                    <a:pt x="1934" y="871"/>
                  </a:lnTo>
                  <a:lnTo>
                    <a:pt x="1999" y="911"/>
                  </a:lnTo>
                  <a:cubicBezTo>
                    <a:pt x="1999" y="911"/>
                    <a:pt x="1999" y="911"/>
                    <a:pt x="2000" y="911"/>
                  </a:cubicBezTo>
                  <a:lnTo>
                    <a:pt x="2115" y="1006"/>
                  </a:lnTo>
                  <a:cubicBezTo>
                    <a:pt x="2115" y="1007"/>
                    <a:pt x="2115" y="1007"/>
                    <a:pt x="2116" y="1007"/>
                  </a:cubicBezTo>
                  <a:lnTo>
                    <a:pt x="2211" y="1121"/>
                  </a:lnTo>
                  <a:cubicBezTo>
                    <a:pt x="2211" y="1122"/>
                    <a:pt x="2211" y="1122"/>
                    <a:pt x="2211" y="1122"/>
                  </a:cubicBezTo>
                  <a:lnTo>
                    <a:pt x="2249" y="1186"/>
                  </a:lnTo>
                  <a:lnTo>
                    <a:pt x="2283" y="1255"/>
                  </a:lnTo>
                  <a:lnTo>
                    <a:pt x="2309" y="1327"/>
                  </a:lnTo>
                  <a:lnTo>
                    <a:pt x="2328" y="1403"/>
                  </a:lnTo>
                  <a:lnTo>
                    <a:pt x="2340" y="1480"/>
                  </a:lnTo>
                  <a:lnTo>
                    <a:pt x="2344" y="1560"/>
                  </a:lnTo>
                  <a:lnTo>
                    <a:pt x="2340" y="1640"/>
                  </a:lnTo>
                  <a:lnTo>
                    <a:pt x="2328" y="1719"/>
                  </a:lnTo>
                  <a:lnTo>
                    <a:pt x="2309" y="1793"/>
                  </a:lnTo>
                  <a:lnTo>
                    <a:pt x="2283" y="1865"/>
                  </a:lnTo>
                  <a:lnTo>
                    <a:pt x="2250" y="1934"/>
                  </a:lnTo>
                  <a:lnTo>
                    <a:pt x="2211" y="1999"/>
                  </a:lnTo>
                  <a:cubicBezTo>
                    <a:pt x="2211" y="1999"/>
                    <a:pt x="2211" y="1999"/>
                    <a:pt x="2211" y="2000"/>
                  </a:cubicBezTo>
                  <a:lnTo>
                    <a:pt x="2116" y="2115"/>
                  </a:lnTo>
                  <a:cubicBezTo>
                    <a:pt x="2115" y="2115"/>
                    <a:pt x="2115" y="2115"/>
                    <a:pt x="2115" y="2116"/>
                  </a:cubicBezTo>
                  <a:lnTo>
                    <a:pt x="2000" y="2211"/>
                  </a:lnTo>
                  <a:cubicBezTo>
                    <a:pt x="1999" y="2211"/>
                    <a:pt x="1999" y="2211"/>
                    <a:pt x="1999" y="2211"/>
                  </a:cubicBezTo>
                  <a:lnTo>
                    <a:pt x="1935" y="2249"/>
                  </a:lnTo>
                  <a:lnTo>
                    <a:pt x="1866" y="2283"/>
                  </a:lnTo>
                  <a:lnTo>
                    <a:pt x="1794" y="2309"/>
                  </a:lnTo>
                  <a:lnTo>
                    <a:pt x="1719" y="2328"/>
                  </a:lnTo>
                  <a:lnTo>
                    <a:pt x="1641" y="2340"/>
                  </a:lnTo>
                  <a:lnTo>
                    <a:pt x="1561" y="2344"/>
                  </a:lnTo>
                  <a:lnTo>
                    <a:pt x="1481" y="2340"/>
                  </a:lnTo>
                  <a:lnTo>
                    <a:pt x="1403" y="2328"/>
                  </a:lnTo>
                  <a:lnTo>
                    <a:pt x="1328" y="2309"/>
                  </a:lnTo>
                  <a:lnTo>
                    <a:pt x="1256" y="2283"/>
                  </a:lnTo>
                  <a:lnTo>
                    <a:pt x="1187" y="2250"/>
                  </a:lnTo>
                  <a:lnTo>
                    <a:pt x="1122" y="2211"/>
                  </a:lnTo>
                  <a:cubicBezTo>
                    <a:pt x="1122" y="2211"/>
                    <a:pt x="1122" y="2211"/>
                    <a:pt x="1121" y="2211"/>
                  </a:cubicBezTo>
                  <a:lnTo>
                    <a:pt x="1007" y="2116"/>
                  </a:lnTo>
                  <a:cubicBezTo>
                    <a:pt x="1007" y="2115"/>
                    <a:pt x="1007" y="2115"/>
                    <a:pt x="1006" y="2115"/>
                  </a:cubicBezTo>
                  <a:lnTo>
                    <a:pt x="911" y="2000"/>
                  </a:lnTo>
                  <a:cubicBezTo>
                    <a:pt x="911" y="1999"/>
                    <a:pt x="911" y="1999"/>
                    <a:pt x="911" y="1999"/>
                  </a:cubicBezTo>
                  <a:lnTo>
                    <a:pt x="872" y="1935"/>
                  </a:lnTo>
                  <a:lnTo>
                    <a:pt x="838" y="1866"/>
                  </a:lnTo>
                  <a:lnTo>
                    <a:pt x="812" y="1794"/>
                  </a:lnTo>
                  <a:lnTo>
                    <a:pt x="793" y="1719"/>
                  </a:lnTo>
                  <a:lnTo>
                    <a:pt x="781" y="1641"/>
                  </a:lnTo>
                  <a:lnTo>
                    <a:pt x="776" y="1561"/>
                  </a:lnTo>
                  <a:lnTo>
                    <a:pt x="783" y="1455"/>
                  </a:lnTo>
                  <a:lnTo>
                    <a:pt x="805" y="1352"/>
                  </a:lnTo>
                  <a:lnTo>
                    <a:pt x="839" y="1254"/>
                  </a:lnTo>
                  <a:lnTo>
                    <a:pt x="886" y="1161"/>
                  </a:lnTo>
                  <a:lnTo>
                    <a:pt x="945" y="1076"/>
                  </a:lnTo>
                  <a:lnTo>
                    <a:pt x="1016" y="998"/>
                  </a:lnTo>
                  <a:lnTo>
                    <a:pt x="1095" y="930"/>
                  </a:lnTo>
                  <a:lnTo>
                    <a:pt x="1185" y="873"/>
                  </a:lnTo>
                  <a:lnTo>
                    <a:pt x="1182" y="883"/>
                  </a:lnTo>
                  <a:lnTo>
                    <a:pt x="810" y="202"/>
                  </a:lnTo>
                  <a:close/>
                  <a:moveTo>
                    <a:pt x="1196" y="876"/>
                  </a:moveTo>
                  <a:cubicBezTo>
                    <a:pt x="1199" y="879"/>
                    <a:pt x="1197" y="884"/>
                    <a:pt x="1194" y="886"/>
                  </a:cubicBezTo>
                  <a:lnTo>
                    <a:pt x="1106" y="943"/>
                  </a:lnTo>
                  <a:lnTo>
                    <a:pt x="1027" y="1009"/>
                  </a:lnTo>
                  <a:lnTo>
                    <a:pt x="958" y="1085"/>
                  </a:lnTo>
                  <a:lnTo>
                    <a:pt x="901" y="1168"/>
                  </a:lnTo>
                  <a:lnTo>
                    <a:pt x="854" y="1259"/>
                  </a:lnTo>
                  <a:lnTo>
                    <a:pt x="820" y="1355"/>
                  </a:lnTo>
                  <a:lnTo>
                    <a:pt x="799" y="1456"/>
                  </a:lnTo>
                  <a:lnTo>
                    <a:pt x="792" y="1560"/>
                  </a:lnTo>
                  <a:lnTo>
                    <a:pt x="796" y="1638"/>
                  </a:lnTo>
                  <a:lnTo>
                    <a:pt x="808" y="1715"/>
                  </a:lnTo>
                  <a:lnTo>
                    <a:pt x="827" y="1789"/>
                  </a:lnTo>
                  <a:lnTo>
                    <a:pt x="853" y="1859"/>
                  </a:lnTo>
                  <a:lnTo>
                    <a:pt x="885" y="1926"/>
                  </a:lnTo>
                  <a:lnTo>
                    <a:pt x="924" y="1990"/>
                  </a:lnTo>
                  <a:lnTo>
                    <a:pt x="924" y="1989"/>
                  </a:lnTo>
                  <a:lnTo>
                    <a:pt x="1019" y="2104"/>
                  </a:lnTo>
                  <a:lnTo>
                    <a:pt x="1018" y="2103"/>
                  </a:lnTo>
                  <a:lnTo>
                    <a:pt x="1132" y="2198"/>
                  </a:lnTo>
                  <a:lnTo>
                    <a:pt x="1131" y="2198"/>
                  </a:lnTo>
                  <a:lnTo>
                    <a:pt x="1194" y="2235"/>
                  </a:lnTo>
                  <a:lnTo>
                    <a:pt x="1261" y="2268"/>
                  </a:lnTo>
                  <a:lnTo>
                    <a:pt x="1331" y="2294"/>
                  </a:lnTo>
                  <a:lnTo>
                    <a:pt x="1406" y="2313"/>
                  </a:lnTo>
                  <a:lnTo>
                    <a:pt x="1482" y="2324"/>
                  </a:lnTo>
                  <a:lnTo>
                    <a:pt x="1560" y="2328"/>
                  </a:lnTo>
                  <a:lnTo>
                    <a:pt x="1638" y="2325"/>
                  </a:lnTo>
                  <a:lnTo>
                    <a:pt x="1715" y="2313"/>
                  </a:lnTo>
                  <a:lnTo>
                    <a:pt x="1789" y="2294"/>
                  </a:lnTo>
                  <a:lnTo>
                    <a:pt x="1859" y="2268"/>
                  </a:lnTo>
                  <a:lnTo>
                    <a:pt x="1926" y="2236"/>
                  </a:lnTo>
                  <a:lnTo>
                    <a:pt x="1990" y="2198"/>
                  </a:lnTo>
                  <a:lnTo>
                    <a:pt x="1989" y="2198"/>
                  </a:lnTo>
                  <a:lnTo>
                    <a:pt x="2104" y="2103"/>
                  </a:lnTo>
                  <a:lnTo>
                    <a:pt x="2103" y="2104"/>
                  </a:lnTo>
                  <a:lnTo>
                    <a:pt x="2198" y="1989"/>
                  </a:lnTo>
                  <a:lnTo>
                    <a:pt x="2198" y="1990"/>
                  </a:lnTo>
                  <a:lnTo>
                    <a:pt x="2235" y="1927"/>
                  </a:lnTo>
                  <a:lnTo>
                    <a:pt x="2268" y="1860"/>
                  </a:lnTo>
                  <a:lnTo>
                    <a:pt x="2294" y="1789"/>
                  </a:lnTo>
                  <a:lnTo>
                    <a:pt x="2313" y="1716"/>
                  </a:lnTo>
                  <a:lnTo>
                    <a:pt x="2324" y="1639"/>
                  </a:lnTo>
                  <a:lnTo>
                    <a:pt x="2328" y="1561"/>
                  </a:lnTo>
                  <a:lnTo>
                    <a:pt x="2325" y="1483"/>
                  </a:lnTo>
                  <a:lnTo>
                    <a:pt x="2313" y="1406"/>
                  </a:lnTo>
                  <a:lnTo>
                    <a:pt x="2294" y="1332"/>
                  </a:lnTo>
                  <a:lnTo>
                    <a:pt x="2268" y="1262"/>
                  </a:lnTo>
                  <a:lnTo>
                    <a:pt x="2236" y="1195"/>
                  </a:lnTo>
                  <a:lnTo>
                    <a:pt x="2198" y="1131"/>
                  </a:lnTo>
                  <a:lnTo>
                    <a:pt x="2198" y="1132"/>
                  </a:lnTo>
                  <a:lnTo>
                    <a:pt x="2103" y="1018"/>
                  </a:lnTo>
                  <a:lnTo>
                    <a:pt x="2104" y="1019"/>
                  </a:lnTo>
                  <a:lnTo>
                    <a:pt x="1989" y="924"/>
                  </a:lnTo>
                  <a:lnTo>
                    <a:pt x="1990" y="924"/>
                  </a:lnTo>
                  <a:lnTo>
                    <a:pt x="1927" y="886"/>
                  </a:lnTo>
                  <a:lnTo>
                    <a:pt x="1860" y="853"/>
                  </a:lnTo>
                  <a:lnTo>
                    <a:pt x="1789" y="827"/>
                  </a:lnTo>
                  <a:lnTo>
                    <a:pt x="1716" y="808"/>
                  </a:lnTo>
                  <a:lnTo>
                    <a:pt x="1639" y="796"/>
                  </a:lnTo>
                  <a:lnTo>
                    <a:pt x="1560" y="792"/>
                  </a:lnTo>
                  <a:cubicBezTo>
                    <a:pt x="1556" y="792"/>
                    <a:pt x="1552" y="789"/>
                    <a:pt x="1552" y="784"/>
                  </a:cubicBezTo>
                  <a:lnTo>
                    <a:pt x="1552" y="8"/>
                  </a:lnTo>
                  <a:cubicBezTo>
                    <a:pt x="1552" y="6"/>
                    <a:pt x="1553" y="4"/>
                    <a:pt x="1555" y="3"/>
                  </a:cubicBezTo>
                  <a:cubicBezTo>
                    <a:pt x="1556" y="1"/>
                    <a:pt x="1559" y="0"/>
                    <a:pt x="1561" y="0"/>
                  </a:cubicBezTo>
                  <a:lnTo>
                    <a:pt x="1667" y="5"/>
                  </a:lnTo>
                  <a:lnTo>
                    <a:pt x="1772" y="15"/>
                  </a:lnTo>
                  <a:lnTo>
                    <a:pt x="1875" y="33"/>
                  </a:lnTo>
                  <a:lnTo>
                    <a:pt x="1977" y="57"/>
                  </a:lnTo>
                  <a:lnTo>
                    <a:pt x="2076" y="88"/>
                  </a:lnTo>
                  <a:lnTo>
                    <a:pt x="2173" y="126"/>
                  </a:lnTo>
                  <a:lnTo>
                    <a:pt x="2266" y="169"/>
                  </a:lnTo>
                  <a:lnTo>
                    <a:pt x="2358" y="220"/>
                  </a:lnTo>
                  <a:lnTo>
                    <a:pt x="2528" y="337"/>
                  </a:lnTo>
                  <a:lnTo>
                    <a:pt x="2682" y="476"/>
                  </a:lnTo>
                  <a:lnTo>
                    <a:pt x="2817" y="635"/>
                  </a:lnTo>
                  <a:lnTo>
                    <a:pt x="2931" y="814"/>
                  </a:lnTo>
                  <a:lnTo>
                    <a:pt x="3000" y="958"/>
                  </a:lnTo>
                  <a:lnTo>
                    <a:pt x="3053" y="1105"/>
                  </a:lnTo>
                  <a:lnTo>
                    <a:pt x="3091" y="1255"/>
                  </a:lnTo>
                  <a:lnTo>
                    <a:pt x="3113" y="1406"/>
                  </a:lnTo>
                  <a:lnTo>
                    <a:pt x="3121" y="1557"/>
                  </a:lnTo>
                  <a:lnTo>
                    <a:pt x="3114" y="1708"/>
                  </a:lnTo>
                  <a:lnTo>
                    <a:pt x="3092" y="1856"/>
                  </a:lnTo>
                  <a:lnTo>
                    <a:pt x="3057" y="2001"/>
                  </a:lnTo>
                  <a:lnTo>
                    <a:pt x="3008" y="2143"/>
                  </a:lnTo>
                  <a:lnTo>
                    <a:pt x="2945" y="2279"/>
                  </a:lnTo>
                  <a:lnTo>
                    <a:pt x="2870" y="2409"/>
                  </a:lnTo>
                  <a:lnTo>
                    <a:pt x="2783" y="2532"/>
                  </a:lnTo>
                  <a:lnTo>
                    <a:pt x="2682" y="2647"/>
                  </a:lnTo>
                  <a:lnTo>
                    <a:pt x="2568" y="2752"/>
                  </a:lnTo>
                  <a:lnTo>
                    <a:pt x="2444" y="2847"/>
                  </a:lnTo>
                  <a:lnTo>
                    <a:pt x="2308" y="2931"/>
                  </a:lnTo>
                  <a:lnTo>
                    <a:pt x="2164" y="3000"/>
                  </a:lnTo>
                  <a:lnTo>
                    <a:pt x="2016" y="3053"/>
                  </a:lnTo>
                  <a:lnTo>
                    <a:pt x="1867" y="3091"/>
                  </a:lnTo>
                  <a:lnTo>
                    <a:pt x="1716" y="3113"/>
                  </a:lnTo>
                  <a:lnTo>
                    <a:pt x="1565" y="3121"/>
                  </a:lnTo>
                  <a:lnTo>
                    <a:pt x="1414" y="3114"/>
                  </a:lnTo>
                  <a:lnTo>
                    <a:pt x="1266" y="3092"/>
                  </a:lnTo>
                  <a:lnTo>
                    <a:pt x="1121" y="3057"/>
                  </a:lnTo>
                  <a:lnTo>
                    <a:pt x="979" y="3008"/>
                  </a:lnTo>
                  <a:lnTo>
                    <a:pt x="842" y="2945"/>
                  </a:lnTo>
                  <a:lnTo>
                    <a:pt x="713" y="2870"/>
                  </a:lnTo>
                  <a:lnTo>
                    <a:pt x="590" y="2783"/>
                  </a:lnTo>
                  <a:lnTo>
                    <a:pt x="475" y="2682"/>
                  </a:lnTo>
                  <a:lnTo>
                    <a:pt x="370" y="2568"/>
                  </a:lnTo>
                  <a:lnTo>
                    <a:pt x="275" y="2444"/>
                  </a:lnTo>
                  <a:lnTo>
                    <a:pt x="191" y="2308"/>
                  </a:lnTo>
                  <a:lnTo>
                    <a:pt x="122" y="2164"/>
                  </a:lnTo>
                  <a:lnTo>
                    <a:pt x="69" y="2016"/>
                  </a:lnTo>
                  <a:lnTo>
                    <a:pt x="31" y="1867"/>
                  </a:lnTo>
                  <a:lnTo>
                    <a:pt x="8" y="1716"/>
                  </a:lnTo>
                  <a:lnTo>
                    <a:pt x="0" y="1565"/>
                  </a:lnTo>
                  <a:lnTo>
                    <a:pt x="8" y="1414"/>
                  </a:lnTo>
                  <a:lnTo>
                    <a:pt x="30" y="1266"/>
                  </a:lnTo>
                  <a:lnTo>
                    <a:pt x="65" y="1121"/>
                  </a:lnTo>
                  <a:lnTo>
                    <a:pt x="114" y="979"/>
                  </a:lnTo>
                  <a:lnTo>
                    <a:pt x="177" y="842"/>
                  </a:lnTo>
                  <a:lnTo>
                    <a:pt x="252" y="713"/>
                  </a:lnTo>
                  <a:lnTo>
                    <a:pt x="339" y="590"/>
                  </a:lnTo>
                  <a:lnTo>
                    <a:pt x="440" y="475"/>
                  </a:lnTo>
                  <a:lnTo>
                    <a:pt x="554" y="370"/>
                  </a:lnTo>
                  <a:lnTo>
                    <a:pt x="678" y="275"/>
                  </a:lnTo>
                  <a:lnTo>
                    <a:pt x="813" y="192"/>
                  </a:lnTo>
                  <a:cubicBezTo>
                    <a:pt x="815" y="191"/>
                    <a:pt x="817" y="190"/>
                    <a:pt x="820" y="191"/>
                  </a:cubicBezTo>
                  <a:cubicBezTo>
                    <a:pt x="822" y="191"/>
                    <a:pt x="823" y="193"/>
                    <a:pt x="824" y="195"/>
                  </a:cubicBezTo>
                  <a:lnTo>
                    <a:pt x="1196" y="876"/>
                  </a:lnTo>
                  <a:close/>
                </a:path>
              </a:pathLst>
            </a:custGeom>
            <a:solidFill>
              <a:srgbClr val="345B89"/>
            </a:solidFill>
            <a:ln w="12700" cap="flat">
              <a:solidFill>
                <a:srgbClr val="345B89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48" name="Freeform 13"/>
            <p:cNvSpPr>
              <a:spLocks/>
            </p:cNvSpPr>
            <p:nvPr/>
          </p:nvSpPr>
          <p:spPr bwMode="auto">
            <a:xfrm>
              <a:off x="2687" y="1630"/>
              <a:ext cx="372" cy="437"/>
            </a:xfrm>
            <a:custGeom>
              <a:avLst/>
              <a:gdLst>
                <a:gd name="T0" fmla="*/ 186 w 743"/>
                <a:gd name="T1" fmla="*/ 0 h 871"/>
                <a:gd name="T2" fmla="*/ 0 w 743"/>
                <a:gd name="T3" fmla="*/ 48 h 871"/>
                <a:gd name="T4" fmla="*/ 93 w 743"/>
                <a:gd name="T5" fmla="*/ 219 h 871"/>
                <a:gd name="T6" fmla="*/ 186 w 743"/>
                <a:gd name="T7" fmla="*/ 195 h 871"/>
                <a:gd name="T8" fmla="*/ 186 w 743"/>
                <a:gd name="T9" fmla="*/ 0 h 8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3"/>
                <a:gd name="T16" fmla="*/ 0 h 871"/>
                <a:gd name="T17" fmla="*/ 743 w 743"/>
                <a:gd name="T18" fmla="*/ 871 h 8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3" h="871">
                  <a:moveTo>
                    <a:pt x="743" y="0"/>
                  </a:moveTo>
                  <a:cubicBezTo>
                    <a:pt x="484" y="0"/>
                    <a:pt x="228" y="66"/>
                    <a:pt x="0" y="190"/>
                  </a:cubicBezTo>
                  <a:lnTo>
                    <a:pt x="372" y="871"/>
                  </a:lnTo>
                  <a:cubicBezTo>
                    <a:pt x="486" y="809"/>
                    <a:pt x="614" y="776"/>
                    <a:pt x="743" y="776"/>
                  </a:cubicBezTo>
                  <a:lnTo>
                    <a:pt x="743" y="0"/>
                  </a:lnTo>
                  <a:close/>
                </a:path>
              </a:pathLst>
            </a:custGeom>
            <a:solidFill>
              <a:srgbClr val="C0504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49" name="Freeform 14"/>
            <p:cNvSpPr>
              <a:spLocks noEditPoints="1"/>
            </p:cNvSpPr>
            <p:nvPr/>
          </p:nvSpPr>
          <p:spPr bwMode="auto">
            <a:xfrm>
              <a:off x="2683" y="1626"/>
              <a:ext cx="380" cy="446"/>
            </a:xfrm>
            <a:custGeom>
              <a:avLst/>
              <a:gdLst>
                <a:gd name="T0" fmla="*/ 186 w 759"/>
                <a:gd name="T1" fmla="*/ 2 h 889"/>
                <a:gd name="T2" fmla="*/ 188 w 759"/>
                <a:gd name="T3" fmla="*/ 4 h 889"/>
                <a:gd name="T4" fmla="*/ 164 w 759"/>
                <a:gd name="T5" fmla="*/ 5 h 889"/>
                <a:gd name="T6" fmla="*/ 140 w 759"/>
                <a:gd name="T7" fmla="*/ 7 h 889"/>
                <a:gd name="T8" fmla="*/ 93 w 759"/>
                <a:gd name="T9" fmla="*/ 17 h 889"/>
                <a:gd name="T10" fmla="*/ 47 w 759"/>
                <a:gd name="T11" fmla="*/ 31 h 889"/>
                <a:gd name="T12" fmla="*/ 3 w 759"/>
                <a:gd name="T13" fmla="*/ 52 h 889"/>
                <a:gd name="T14" fmla="*/ 4 w 759"/>
                <a:gd name="T15" fmla="*/ 49 h 889"/>
                <a:gd name="T16" fmla="*/ 97 w 759"/>
                <a:gd name="T17" fmla="*/ 220 h 889"/>
                <a:gd name="T18" fmla="*/ 95 w 759"/>
                <a:gd name="T19" fmla="*/ 219 h 889"/>
                <a:gd name="T20" fmla="*/ 117 w 759"/>
                <a:gd name="T21" fmla="*/ 209 h 889"/>
                <a:gd name="T22" fmla="*/ 140 w 759"/>
                <a:gd name="T23" fmla="*/ 202 h 889"/>
                <a:gd name="T24" fmla="*/ 164 w 759"/>
                <a:gd name="T25" fmla="*/ 197 h 889"/>
                <a:gd name="T26" fmla="*/ 188 w 759"/>
                <a:gd name="T27" fmla="*/ 195 h 889"/>
                <a:gd name="T28" fmla="*/ 186 w 759"/>
                <a:gd name="T29" fmla="*/ 197 h 889"/>
                <a:gd name="T30" fmla="*/ 186 w 759"/>
                <a:gd name="T31" fmla="*/ 2 h 889"/>
                <a:gd name="T32" fmla="*/ 190 w 759"/>
                <a:gd name="T33" fmla="*/ 197 h 889"/>
                <a:gd name="T34" fmla="*/ 188 w 759"/>
                <a:gd name="T35" fmla="*/ 199 h 889"/>
                <a:gd name="T36" fmla="*/ 165 w 759"/>
                <a:gd name="T37" fmla="*/ 201 h 889"/>
                <a:gd name="T38" fmla="*/ 141 w 759"/>
                <a:gd name="T39" fmla="*/ 205 h 889"/>
                <a:gd name="T40" fmla="*/ 118 w 759"/>
                <a:gd name="T41" fmla="*/ 213 h 889"/>
                <a:gd name="T42" fmla="*/ 96 w 759"/>
                <a:gd name="T43" fmla="*/ 223 h 889"/>
                <a:gd name="T44" fmla="*/ 94 w 759"/>
                <a:gd name="T45" fmla="*/ 222 h 889"/>
                <a:gd name="T46" fmla="*/ 1 w 759"/>
                <a:gd name="T47" fmla="*/ 51 h 889"/>
                <a:gd name="T48" fmla="*/ 1 w 759"/>
                <a:gd name="T49" fmla="*/ 49 h 889"/>
                <a:gd name="T50" fmla="*/ 2 w 759"/>
                <a:gd name="T51" fmla="*/ 48 h 889"/>
                <a:gd name="T52" fmla="*/ 46 w 759"/>
                <a:gd name="T53" fmla="*/ 28 h 889"/>
                <a:gd name="T54" fmla="*/ 92 w 759"/>
                <a:gd name="T55" fmla="*/ 13 h 889"/>
                <a:gd name="T56" fmla="*/ 140 w 759"/>
                <a:gd name="T57" fmla="*/ 4 h 889"/>
                <a:gd name="T58" fmla="*/ 164 w 759"/>
                <a:gd name="T59" fmla="*/ 1 h 889"/>
                <a:gd name="T60" fmla="*/ 188 w 759"/>
                <a:gd name="T61" fmla="*/ 0 h 889"/>
                <a:gd name="T62" fmla="*/ 190 w 759"/>
                <a:gd name="T63" fmla="*/ 1 h 889"/>
                <a:gd name="T64" fmla="*/ 190 w 759"/>
                <a:gd name="T65" fmla="*/ 2 h 889"/>
                <a:gd name="T66" fmla="*/ 190 w 759"/>
                <a:gd name="T67" fmla="*/ 197 h 88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59"/>
                <a:gd name="T103" fmla="*/ 0 h 889"/>
                <a:gd name="T104" fmla="*/ 759 w 759"/>
                <a:gd name="T105" fmla="*/ 889 h 88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59" h="889">
                  <a:moveTo>
                    <a:pt x="743" y="8"/>
                  </a:moveTo>
                  <a:lnTo>
                    <a:pt x="752" y="16"/>
                  </a:lnTo>
                  <a:lnTo>
                    <a:pt x="655" y="19"/>
                  </a:lnTo>
                  <a:lnTo>
                    <a:pt x="559" y="28"/>
                  </a:lnTo>
                  <a:lnTo>
                    <a:pt x="370" y="65"/>
                  </a:lnTo>
                  <a:lnTo>
                    <a:pt x="187" y="124"/>
                  </a:lnTo>
                  <a:lnTo>
                    <a:pt x="12" y="206"/>
                  </a:lnTo>
                  <a:lnTo>
                    <a:pt x="15" y="195"/>
                  </a:lnTo>
                  <a:lnTo>
                    <a:pt x="387" y="876"/>
                  </a:lnTo>
                  <a:lnTo>
                    <a:pt x="377" y="872"/>
                  </a:lnTo>
                  <a:lnTo>
                    <a:pt x="465" y="831"/>
                  </a:lnTo>
                  <a:lnTo>
                    <a:pt x="558" y="801"/>
                  </a:lnTo>
                  <a:lnTo>
                    <a:pt x="654" y="783"/>
                  </a:lnTo>
                  <a:lnTo>
                    <a:pt x="751" y="776"/>
                  </a:lnTo>
                  <a:lnTo>
                    <a:pt x="743" y="784"/>
                  </a:lnTo>
                  <a:lnTo>
                    <a:pt x="743" y="8"/>
                  </a:lnTo>
                  <a:close/>
                  <a:moveTo>
                    <a:pt x="759" y="784"/>
                  </a:moveTo>
                  <a:cubicBezTo>
                    <a:pt x="759" y="789"/>
                    <a:pt x="756" y="792"/>
                    <a:pt x="752" y="792"/>
                  </a:cubicBezTo>
                  <a:lnTo>
                    <a:pt x="657" y="798"/>
                  </a:lnTo>
                  <a:lnTo>
                    <a:pt x="563" y="816"/>
                  </a:lnTo>
                  <a:lnTo>
                    <a:pt x="472" y="846"/>
                  </a:lnTo>
                  <a:lnTo>
                    <a:pt x="384" y="887"/>
                  </a:lnTo>
                  <a:cubicBezTo>
                    <a:pt x="380" y="889"/>
                    <a:pt x="375" y="887"/>
                    <a:pt x="373" y="883"/>
                  </a:cubicBezTo>
                  <a:lnTo>
                    <a:pt x="1" y="202"/>
                  </a:lnTo>
                  <a:cubicBezTo>
                    <a:pt x="0" y="200"/>
                    <a:pt x="0" y="198"/>
                    <a:pt x="1" y="196"/>
                  </a:cubicBezTo>
                  <a:cubicBezTo>
                    <a:pt x="2" y="194"/>
                    <a:pt x="3" y="192"/>
                    <a:pt x="5" y="191"/>
                  </a:cubicBezTo>
                  <a:lnTo>
                    <a:pt x="182" y="109"/>
                  </a:lnTo>
                  <a:lnTo>
                    <a:pt x="367" y="50"/>
                  </a:lnTo>
                  <a:lnTo>
                    <a:pt x="558" y="13"/>
                  </a:lnTo>
                  <a:lnTo>
                    <a:pt x="654" y="3"/>
                  </a:lnTo>
                  <a:lnTo>
                    <a:pt x="751" y="0"/>
                  </a:lnTo>
                  <a:cubicBezTo>
                    <a:pt x="753" y="0"/>
                    <a:pt x="755" y="1"/>
                    <a:pt x="757" y="3"/>
                  </a:cubicBezTo>
                  <a:cubicBezTo>
                    <a:pt x="759" y="4"/>
                    <a:pt x="759" y="6"/>
                    <a:pt x="759" y="8"/>
                  </a:cubicBezTo>
                  <a:lnTo>
                    <a:pt x="759" y="784"/>
                  </a:lnTo>
                  <a:close/>
                </a:path>
              </a:pathLst>
            </a:custGeom>
            <a:solidFill>
              <a:srgbClr val="8B3533"/>
            </a:solidFill>
            <a:ln w="12700" cap="flat">
              <a:solidFill>
                <a:srgbClr val="8B3533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50" name="Rectangle 15"/>
            <p:cNvSpPr>
              <a:spLocks noChangeArrowheads="1"/>
            </p:cNvSpPr>
            <p:nvPr/>
          </p:nvSpPr>
          <p:spPr bwMode="auto">
            <a:xfrm>
              <a:off x="3568" y="3199"/>
              <a:ext cx="1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ru-RU"/>
            </a:p>
          </p:txBody>
        </p:sp>
        <p:sp>
          <p:nvSpPr>
            <p:cNvPr id="35851" name="Rectangle 16"/>
            <p:cNvSpPr>
              <a:spLocks noChangeArrowheads="1"/>
            </p:cNvSpPr>
            <p:nvPr/>
          </p:nvSpPr>
          <p:spPr bwMode="auto">
            <a:xfrm>
              <a:off x="3889" y="3199"/>
              <a:ext cx="36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2000">
                  <a:solidFill>
                    <a:srgbClr val="000000"/>
                  </a:solidFill>
                  <a:latin typeface="Calibri" pitchFamily="34" charset="0"/>
                </a:rPr>
                <a:t>,</a:t>
              </a:r>
              <a:endParaRPr lang="ru-RU"/>
            </a:p>
          </p:txBody>
        </p:sp>
        <p:sp>
          <p:nvSpPr>
            <p:cNvPr id="35852" name="Rectangle 17"/>
            <p:cNvSpPr>
              <a:spLocks noChangeArrowheads="1"/>
            </p:cNvSpPr>
            <p:nvPr/>
          </p:nvSpPr>
          <p:spPr bwMode="auto">
            <a:xfrm>
              <a:off x="3929" y="3199"/>
              <a:ext cx="1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ru-RU"/>
            </a:p>
          </p:txBody>
        </p:sp>
        <p:sp>
          <p:nvSpPr>
            <p:cNvPr id="35853" name="Rectangle 18"/>
            <p:cNvSpPr>
              <a:spLocks noChangeArrowheads="1"/>
            </p:cNvSpPr>
            <p:nvPr/>
          </p:nvSpPr>
          <p:spPr bwMode="auto">
            <a:xfrm>
              <a:off x="4009" y="3199"/>
              <a:ext cx="622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/>
                <a:t>12208,2</a:t>
              </a:r>
            </a:p>
          </p:txBody>
        </p:sp>
        <p:sp>
          <p:nvSpPr>
            <p:cNvPr id="35854" name="Rectangle 19"/>
            <p:cNvSpPr>
              <a:spLocks noChangeArrowheads="1"/>
            </p:cNvSpPr>
            <p:nvPr/>
          </p:nvSpPr>
          <p:spPr bwMode="auto">
            <a:xfrm>
              <a:off x="3672" y="3400"/>
              <a:ext cx="145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2000">
                  <a:solidFill>
                    <a:srgbClr val="000000"/>
                  </a:solidFill>
                  <a:latin typeface="Calibri" pitchFamily="34" charset="0"/>
                </a:rPr>
                <a:t>96</a:t>
              </a:r>
              <a:endParaRPr lang="ru-RU"/>
            </a:p>
          </p:txBody>
        </p:sp>
        <p:sp>
          <p:nvSpPr>
            <p:cNvPr id="35855" name="Rectangle 20"/>
            <p:cNvSpPr>
              <a:spLocks noChangeArrowheads="1"/>
            </p:cNvSpPr>
            <p:nvPr/>
          </p:nvSpPr>
          <p:spPr bwMode="auto">
            <a:xfrm>
              <a:off x="3833" y="3400"/>
              <a:ext cx="102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2000">
                  <a:solidFill>
                    <a:srgbClr val="000000"/>
                  </a:solidFill>
                  <a:latin typeface="Calibri" pitchFamily="34" charset="0"/>
                </a:rPr>
                <a:t>%</a:t>
              </a:r>
              <a:endParaRPr lang="ru-RU"/>
            </a:p>
          </p:txBody>
        </p:sp>
        <p:sp>
          <p:nvSpPr>
            <p:cNvPr id="35856" name="Rectangle 21"/>
            <p:cNvSpPr>
              <a:spLocks noChangeArrowheads="1"/>
            </p:cNvSpPr>
            <p:nvPr/>
          </p:nvSpPr>
          <p:spPr bwMode="auto">
            <a:xfrm>
              <a:off x="2038" y="1492"/>
              <a:ext cx="47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2000">
                  <a:solidFill>
                    <a:srgbClr val="000000"/>
                  </a:solidFill>
                </a:rPr>
                <a:t>600,00;</a:t>
              </a:r>
            </a:p>
            <a:p>
              <a:r>
                <a:rPr lang="ru-RU" sz="2000">
                  <a:solidFill>
                    <a:srgbClr val="000000"/>
                  </a:solidFill>
                </a:rPr>
                <a:t> 4%</a:t>
              </a:r>
              <a:endParaRPr lang="ru-RU"/>
            </a:p>
          </p:txBody>
        </p:sp>
        <p:sp>
          <p:nvSpPr>
            <p:cNvPr id="35857" name="Rectangle 22"/>
            <p:cNvSpPr>
              <a:spLocks noChangeArrowheads="1"/>
            </p:cNvSpPr>
            <p:nvPr/>
          </p:nvSpPr>
          <p:spPr bwMode="auto">
            <a:xfrm>
              <a:off x="4093" y="1598"/>
              <a:ext cx="88" cy="88"/>
            </a:xfrm>
            <a:prstGeom prst="rect">
              <a:avLst/>
            </a:prstGeom>
            <a:solidFill>
              <a:srgbClr val="4F81B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58" name="Freeform 23"/>
            <p:cNvSpPr>
              <a:spLocks noEditPoints="1"/>
            </p:cNvSpPr>
            <p:nvPr/>
          </p:nvSpPr>
          <p:spPr bwMode="auto">
            <a:xfrm>
              <a:off x="4089" y="1594"/>
              <a:ext cx="96" cy="96"/>
            </a:xfrm>
            <a:custGeom>
              <a:avLst/>
              <a:gdLst>
                <a:gd name="T0" fmla="*/ 0 w 192"/>
                <a:gd name="T1" fmla="*/ 2 h 192"/>
                <a:gd name="T2" fmla="*/ 2 w 192"/>
                <a:gd name="T3" fmla="*/ 0 h 192"/>
                <a:gd name="T4" fmla="*/ 46 w 192"/>
                <a:gd name="T5" fmla="*/ 0 h 192"/>
                <a:gd name="T6" fmla="*/ 48 w 192"/>
                <a:gd name="T7" fmla="*/ 2 h 192"/>
                <a:gd name="T8" fmla="*/ 48 w 192"/>
                <a:gd name="T9" fmla="*/ 46 h 192"/>
                <a:gd name="T10" fmla="*/ 46 w 192"/>
                <a:gd name="T11" fmla="*/ 48 h 192"/>
                <a:gd name="T12" fmla="*/ 2 w 192"/>
                <a:gd name="T13" fmla="*/ 48 h 192"/>
                <a:gd name="T14" fmla="*/ 0 w 192"/>
                <a:gd name="T15" fmla="*/ 46 h 192"/>
                <a:gd name="T16" fmla="*/ 0 w 192"/>
                <a:gd name="T17" fmla="*/ 2 h 192"/>
                <a:gd name="T18" fmla="*/ 4 w 192"/>
                <a:gd name="T19" fmla="*/ 46 h 192"/>
                <a:gd name="T20" fmla="*/ 2 w 192"/>
                <a:gd name="T21" fmla="*/ 44 h 192"/>
                <a:gd name="T22" fmla="*/ 46 w 192"/>
                <a:gd name="T23" fmla="*/ 44 h 192"/>
                <a:gd name="T24" fmla="*/ 44 w 192"/>
                <a:gd name="T25" fmla="*/ 46 h 192"/>
                <a:gd name="T26" fmla="*/ 44 w 192"/>
                <a:gd name="T27" fmla="*/ 2 h 192"/>
                <a:gd name="T28" fmla="*/ 46 w 192"/>
                <a:gd name="T29" fmla="*/ 4 h 192"/>
                <a:gd name="T30" fmla="*/ 2 w 192"/>
                <a:gd name="T31" fmla="*/ 4 h 192"/>
                <a:gd name="T32" fmla="*/ 4 w 192"/>
                <a:gd name="T33" fmla="*/ 2 h 192"/>
                <a:gd name="T34" fmla="*/ 4 w 192"/>
                <a:gd name="T35" fmla="*/ 46 h 1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92"/>
                <a:gd name="T55" fmla="*/ 0 h 192"/>
                <a:gd name="T56" fmla="*/ 192 w 192"/>
                <a:gd name="T57" fmla="*/ 192 h 1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92" h="19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84" y="0"/>
                  </a:lnTo>
                  <a:cubicBezTo>
                    <a:pt x="189" y="0"/>
                    <a:pt x="192" y="4"/>
                    <a:pt x="192" y="8"/>
                  </a:cubicBezTo>
                  <a:lnTo>
                    <a:pt x="192" y="184"/>
                  </a:lnTo>
                  <a:cubicBezTo>
                    <a:pt x="192" y="189"/>
                    <a:pt x="189" y="192"/>
                    <a:pt x="184" y="192"/>
                  </a:cubicBezTo>
                  <a:lnTo>
                    <a:pt x="8" y="192"/>
                  </a:lnTo>
                  <a:cubicBezTo>
                    <a:pt x="4" y="192"/>
                    <a:pt x="0" y="189"/>
                    <a:pt x="0" y="184"/>
                  </a:cubicBezTo>
                  <a:lnTo>
                    <a:pt x="0" y="8"/>
                  </a:lnTo>
                  <a:close/>
                  <a:moveTo>
                    <a:pt x="16" y="184"/>
                  </a:moveTo>
                  <a:lnTo>
                    <a:pt x="8" y="176"/>
                  </a:lnTo>
                  <a:lnTo>
                    <a:pt x="184" y="176"/>
                  </a:lnTo>
                  <a:lnTo>
                    <a:pt x="176" y="184"/>
                  </a:lnTo>
                  <a:lnTo>
                    <a:pt x="176" y="8"/>
                  </a:lnTo>
                  <a:lnTo>
                    <a:pt x="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84"/>
                  </a:lnTo>
                  <a:close/>
                </a:path>
              </a:pathLst>
            </a:custGeom>
            <a:solidFill>
              <a:srgbClr val="345B89"/>
            </a:solidFill>
            <a:ln w="12700" cap="flat">
              <a:solidFill>
                <a:srgbClr val="345B89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59" name="Rectangle 24"/>
            <p:cNvSpPr>
              <a:spLocks noChangeArrowheads="1"/>
            </p:cNvSpPr>
            <p:nvPr/>
          </p:nvSpPr>
          <p:spPr bwMode="auto">
            <a:xfrm>
              <a:off x="4230" y="1545"/>
              <a:ext cx="827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2000">
                  <a:solidFill>
                    <a:srgbClr val="000000"/>
                  </a:solidFill>
                  <a:latin typeface="Calibri" pitchFamily="34" charset="0"/>
                </a:rPr>
                <a:t>программны</a:t>
              </a:r>
              <a:endParaRPr lang="ru-RU"/>
            </a:p>
          </p:txBody>
        </p:sp>
        <p:sp>
          <p:nvSpPr>
            <p:cNvPr id="35860" name="Rectangle 25"/>
            <p:cNvSpPr>
              <a:spLocks noChangeArrowheads="1"/>
            </p:cNvSpPr>
            <p:nvPr/>
          </p:nvSpPr>
          <p:spPr bwMode="auto">
            <a:xfrm>
              <a:off x="4230" y="1746"/>
              <a:ext cx="680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2000">
                  <a:solidFill>
                    <a:srgbClr val="000000"/>
                  </a:solidFill>
                  <a:latin typeface="Calibri" pitchFamily="34" charset="0"/>
                </a:rPr>
                <a:t>е расходы</a:t>
              </a:r>
              <a:endParaRPr lang="ru-RU"/>
            </a:p>
          </p:txBody>
        </p:sp>
        <p:sp>
          <p:nvSpPr>
            <p:cNvPr id="35861" name="Rectangle 26"/>
            <p:cNvSpPr>
              <a:spLocks noChangeArrowheads="1"/>
            </p:cNvSpPr>
            <p:nvPr/>
          </p:nvSpPr>
          <p:spPr bwMode="auto">
            <a:xfrm>
              <a:off x="4093" y="2071"/>
              <a:ext cx="88" cy="89"/>
            </a:xfrm>
            <a:prstGeom prst="rect">
              <a:avLst/>
            </a:prstGeom>
            <a:solidFill>
              <a:srgbClr val="C0504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62" name="Freeform 27"/>
            <p:cNvSpPr>
              <a:spLocks noEditPoints="1"/>
            </p:cNvSpPr>
            <p:nvPr/>
          </p:nvSpPr>
          <p:spPr bwMode="auto">
            <a:xfrm>
              <a:off x="4089" y="2067"/>
              <a:ext cx="96" cy="97"/>
            </a:xfrm>
            <a:custGeom>
              <a:avLst/>
              <a:gdLst>
                <a:gd name="T0" fmla="*/ 0 w 192"/>
                <a:gd name="T1" fmla="*/ 2 h 192"/>
                <a:gd name="T2" fmla="*/ 2 w 192"/>
                <a:gd name="T3" fmla="*/ 0 h 192"/>
                <a:gd name="T4" fmla="*/ 46 w 192"/>
                <a:gd name="T5" fmla="*/ 0 h 192"/>
                <a:gd name="T6" fmla="*/ 48 w 192"/>
                <a:gd name="T7" fmla="*/ 2 h 192"/>
                <a:gd name="T8" fmla="*/ 48 w 192"/>
                <a:gd name="T9" fmla="*/ 47 h 192"/>
                <a:gd name="T10" fmla="*/ 46 w 192"/>
                <a:gd name="T11" fmla="*/ 49 h 192"/>
                <a:gd name="T12" fmla="*/ 2 w 192"/>
                <a:gd name="T13" fmla="*/ 49 h 192"/>
                <a:gd name="T14" fmla="*/ 0 w 192"/>
                <a:gd name="T15" fmla="*/ 47 h 192"/>
                <a:gd name="T16" fmla="*/ 0 w 192"/>
                <a:gd name="T17" fmla="*/ 2 h 192"/>
                <a:gd name="T18" fmla="*/ 4 w 192"/>
                <a:gd name="T19" fmla="*/ 47 h 192"/>
                <a:gd name="T20" fmla="*/ 2 w 192"/>
                <a:gd name="T21" fmla="*/ 45 h 192"/>
                <a:gd name="T22" fmla="*/ 46 w 192"/>
                <a:gd name="T23" fmla="*/ 45 h 192"/>
                <a:gd name="T24" fmla="*/ 44 w 192"/>
                <a:gd name="T25" fmla="*/ 47 h 192"/>
                <a:gd name="T26" fmla="*/ 44 w 192"/>
                <a:gd name="T27" fmla="*/ 2 h 192"/>
                <a:gd name="T28" fmla="*/ 46 w 192"/>
                <a:gd name="T29" fmla="*/ 4 h 192"/>
                <a:gd name="T30" fmla="*/ 2 w 192"/>
                <a:gd name="T31" fmla="*/ 4 h 192"/>
                <a:gd name="T32" fmla="*/ 4 w 192"/>
                <a:gd name="T33" fmla="*/ 2 h 192"/>
                <a:gd name="T34" fmla="*/ 4 w 192"/>
                <a:gd name="T35" fmla="*/ 47 h 1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92"/>
                <a:gd name="T55" fmla="*/ 0 h 192"/>
                <a:gd name="T56" fmla="*/ 192 w 192"/>
                <a:gd name="T57" fmla="*/ 192 h 1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92" h="19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84" y="0"/>
                  </a:lnTo>
                  <a:cubicBezTo>
                    <a:pt x="189" y="0"/>
                    <a:pt x="192" y="4"/>
                    <a:pt x="192" y="8"/>
                  </a:cubicBezTo>
                  <a:lnTo>
                    <a:pt x="192" y="184"/>
                  </a:lnTo>
                  <a:cubicBezTo>
                    <a:pt x="192" y="189"/>
                    <a:pt x="189" y="192"/>
                    <a:pt x="184" y="192"/>
                  </a:cubicBezTo>
                  <a:lnTo>
                    <a:pt x="8" y="192"/>
                  </a:lnTo>
                  <a:cubicBezTo>
                    <a:pt x="4" y="192"/>
                    <a:pt x="0" y="189"/>
                    <a:pt x="0" y="184"/>
                  </a:cubicBezTo>
                  <a:lnTo>
                    <a:pt x="0" y="8"/>
                  </a:lnTo>
                  <a:close/>
                  <a:moveTo>
                    <a:pt x="16" y="184"/>
                  </a:moveTo>
                  <a:lnTo>
                    <a:pt x="8" y="176"/>
                  </a:lnTo>
                  <a:lnTo>
                    <a:pt x="184" y="176"/>
                  </a:lnTo>
                  <a:lnTo>
                    <a:pt x="176" y="184"/>
                  </a:lnTo>
                  <a:lnTo>
                    <a:pt x="176" y="8"/>
                  </a:lnTo>
                  <a:lnTo>
                    <a:pt x="18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84"/>
                  </a:lnTo>
                  <a:close/>
                </a:path>
              </a:pathLst>
            </a:custGeom>
            <a:solidFill>
              <a:srgbClr val="8B3533"/>
            </a:solidFill>
            <a:ln w="12700" cap="flat">
              <a:solidFill>
                <a:srgbClr val="8B3533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63" name="Rectangle 28"/>
            <p:cNvSpPr>
              <a:spLocks noChangeArrowheads="1"/>
            </p:cNvSpPr>
            <p:nvPr/>
          </p:nvSpPr>
          <p:spPr bwMode="auto">
            <a:xfrm>
              <a:off x="4230" y="2019"/>
              <a:ext cx="882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2000">
                  <a:solidFill>
                    <a:srgbClr val="000000"/>
                  </a:solidFill>
                  <a:latin typeface="Calibri" pitchFamily="34" charset="0"/>
                </a:rPr>
                <a:t>непрограммн</a:t>
              </a:r>
              <a:endParaRPr lang="ru-RU"/>
            </a:p>
          </p:txBody>
        </p:sp>
        <p:sp>
          <p:nvSpPr>
            <p:cNvPr id="35864" name="Rectangle 29"/>
            <p:cNvSpPr>
              <a:spLocks noChangeArrowheads="1"/>
            </p:cNvSpPr>
            <p:nvPr/>
          </p:nvSpPr>
          <p:spPr bwMode="auto">
            <a:xfrm>
              <a:off x="4230" y="2219"/>
              <a:ext cx="783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2000">
                  <a:solidFill>
                    <a:srgbClr val="000000"/>
                  </a:solidFill>
                  <a:latin typeface="Calibri" pitchFamily="34" charset="0"/>
                </a:rPr>
                <a:t>ые расходы</a:t>
              </a:r>
              <a:endParaRPr lang="ru-RU"/>
            </a:p>
          </p:txBody>
        </p:sp>
        <p:sp>
          <p:nvSpPr>
            <p:cNvPr id="35865" name="Freeform 30"/>
            <p:cNvSpPr>
              <a:spLocks noEditPoints="1"/>
            </p:cNvSpPr>
            <p:nvPr/>
          </p:nvSpPr>
          <p:spPr bwMode="auto">
            <a:xfrm>
              <a:off x="1147" y="1425"/>
              <a:ext cx="4056" cy="2184"/>
            </a:xfrm>
            <a:custGeom>
              <a:avLst/>
              <a:gdLst>
                <a:gd name="T0" fmla="*/ 0 w 8096"/>
                <a:gd name="T1" fmla="*/ 2 h 4352"/>
                <a:gd name="T2" fmla="*/ 2 w 8096"/>
                <a:gd name="T3" fmla="*/ 0 h 4352"/>
                <a:gd name="T4" fmla="*/ 2030 w 8096"/>
                <a:gd name="T5" fmla="*/ 0 h 4352"/>
                <a:gd name="T6" fmla="*/ 2032 w 8096"/>
                <a:gd name="T7" fmla="*/ 2 h 4352"/>
                <a:gd name="T8" fmla="*/ 2032 w 8096"/>
                <a:gd name="T9" fmla="*/ 1094 h 4352"/>
                <a:gd name="T10" fmla="*/ 2030 w 8096"/>
                <a:gd name="T11" fmla="*/ 1096 h 4352"/>
                <a:gd name="T12" fmla="*/ 2 w 8096"/>
                <a:gd name="T13" fmla="*/ 1096 h 4352"/>
                <a:gd name="T14" fmla="*/ 0 w 8096"/>
                <a:gd name="T15" fmla="*/ 1094 h 4352"/>
                <a:gd name="T16" fmla="*/ 0 w 8096"/>
                <a:gd name="T17" fmla="*/ 2 h 4352"/>
                <a:gd name="T18" fmla="*/ 4 w 8096"/>
                <a:gd name="T19" fmla="*/ 1094 h 4352"/>
                <a:gd name="T20" fmla="*/ 2 w 8096"/>
                <a:gd name="T21" fmla="*/ 1092 h 4352"/>
                <a:gd name="T22" fmla="*/ 2030 w 8096"/>
                <a:gd name="T23" fmla="*/ 1092 h 4352"/>
                <a:gd name="T24" fmla="*/ 2028 w 8096"/>
                <a:gd name="T25" fmla="*/ 1094 h 4352"/>
                <a:gd name="T26" fmla="*/ 2028 w 8096"/>
                <a:gd name="T27" fmla="*/ 2 h 4352"/>
                <a:gd name="T28" fmla="*/ 2030 w 8096"/>
                <a:gd name="T29" fmla="*/ 4 h 4352"/>
                <a:gd name="T30" fmla="*/ 2 w 8096"/>
                <a:gd name="T31" fmla="*/ 4 h 4352"/>
                <a:gd name="T32" fmla="*/ 4 w 8096"/>
                <a:gd name="T33" fmla="*/ 2 h 4352"/>
                <a:gd name="T34" fmla="*/ 4 w 8096"/>
                <a:gd name="T35" fmla="*/ 1094 h 435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096"/>
                <a:gd name="T55" fmla="*/ 0 h 4352"/>
                <a:gd name="T56" fmla="*/ 8096 w 8096"/>
                <a:gd name="T57" fmla="*/ 4352 h 435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096" h="435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8088" y="0"/>
                  </a:lnTo>
                  <a:cubicBezTo>
                    <a:pt x="8093" y="0"/>
                    <a:pt x="8096" y="4"/>
                    <a:pt x="8096" y="8"/>
                  </a:cubicBezTo>
                  <a:lnTo>
                    <a:pt x="8096" y="4344"/>
                  </a:lnTo>
                  <a:cubicBezTo>
                    <a:pt x="8096" y="4349"/>
                    <a:pt x="8093" y="4352"/>
                    <a:pt x="8088" y="4352"/>
                  </a:cubicBezTo>
                  <a:lnTo>
                    <a:pt x="8" y="4352"/>
                  </a:lnTo>
                  <a:cubicBezTo>
                    <a:pt x="4" y="4352"/>
                    <a:pt x="0" y="4349"/>
                    <a:pt x="0" y="4344"/>
                  </a:cubicBezTo>
                  <a:lnTo>
                    <a:pt x="0" y="8"/>
                  </a:lnTo>
                  <a:close/>
                  <a:moveTo>
                    <a:pt x="16" y="4344"/>
                  </a:moveTo>
                  <a:lnTo>
                    <a:pt x="8" y="4336"/>
                  </a:lnTo>
                  <a:lnTo>
                    <a:pt x="8088" y="4336"/>
                  </a:lnTo>
                  <a:lnTo>
                    <a:pt x="8080" y="4344"/>
                  </a:lnTo>
                  <a:lnTo>
                    <a:pt x="8080" y="8"/>
                  </a:lnTo>
                  <a:lnTo>
                    <a:pt x="808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4344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66" name="Rectangle 31"/>
            <p:cNvSpPr>
              <a:spLocks noChangeArrowheads="1"/>
            </p:cNvSpPr>
            <p:nvPr/>
          </p:nvSpPr>
          <p:spPr bwMode="auto">
            <a:xfrm>
              <a:off x="2580" y="3367"/>
              <a:ext cx="894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000000"/>
                  </a:solidFill>
                  <a:latin typeface="Calibri" pitchFamily="34" charset="0"/>
                </a:rPr>
                <a:t>Итого расходов</a:t>
              </a:r>
              <a:endParaRPr lang="ru-RU"/>
            </a:p>
          </p:txBody>
        </p:sp>
        <p:sp>
          <p:nvSpPr>
            <p:cNvPr id="35867" name="Rectangle 32"/>
            <p:cNvSpPr>
              <a:spLocks noChangeArrowheads="1"/>
            </p:cNvSpPr>
            <p:nvPr/>
          </p:nvSpPr>
          <p:spPr bwMode="auto">
            <a:xfrm>
              <a:off x="3453" y="3367"/>
              <a:ext cx="35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600" b="1">
                  <a:solidFill>
                    <a:srgbClr val="000000"/>
                  </a:solidFill>
                  <a:latin typeface="Calibri" pitchFamily="34" charset="0"/>
                </a:rPr>
                <a:t>-</a:t>
              </a:r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428625"/>
            <a:ext cx="9144000" cy="703263"/>
          </a:xfrm>
          <a:prstGeom prst="rect">
            <a:avLst/>
          </a:prstGeom>
          <a:solidFill>
            <a:schemeClr val="accent1"/>
          </a:solidFill>
        </p:spPr>
        <p:txBody>
          <a:bodyPr anchor="b">
            <a:normAutofit fontScale="92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cap="small" dirty="0">
                <a:latin typeface="+mj-lt"/>
                <a:ea typeface="+mj-ea"/>
                <a:cs typeface="+mj-cs"/>
              </a:rPr>
              <a:t>Исполнение Указа Президента РФ от 07.05.2012 № 597 «О мероприятиях по реализации государственной социальной политики» </a:t>
            </a:r>
          </a:p>
        </p:txBody>
      </p:sp>
      <p:graphicFrame>
        <p:nvGraphicFramePr>
          <p:cNvPr id="36889" name="Group 25"/>
          <p:cNvGraphicFramePr>
            <a:graphicFrameLocks noGrp="1"/>
          </p:cNvGraphicFramePr>
          <p:nvPr/>
        </p:nvGraphicFramePr>
        <p:xfrm>
          <a:off x="214313" y="1928813"/>
          <a:ext cx="8929687" cy="2257425"/>
        </p:xfrm>
        <a:graphic>
          <a:graphicData uri="http://schemas.openxmlformats.org/drawingml/2006/table">
            <a:tbl>
              <a:tblPr/>
              <a:tblGrid>
                <a:gridCol w="3935412"/>
                <a:gridCol w="1892300"/>
                <a:gridCol w="1890713"/>
                <a:gridCol w="1211262"/>
              </a:tblGrid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Наименование категории работников учреждений социальной сферы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Средняя заработная плата (плановый показатель),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Средняя заработная плата (фактический показатель), рублей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Откланение от планового показателя,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Работники учреждений культуры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38663,80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39221,09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+557,29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  <p:sp>
        <p:nvSpPr>
          <p:cNvPr id="36883" name="TextBox 5"/>
          <p:cNvSpPr txBox="1">
            <a:spLocks noChangeArrowheads="1"/>
          </p:cNvSpPr>
          <p:nvPr/>
        </p:nvSpPr>
        <p:spPr bwMode="auto">
          <a:xfrm>
            <a:off x="395288" y="4724400"/>
            <a:ext cx="8358187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>
                <a:latin typeface="Times New Roman" pitchFamily="18" charset="0"/>
                <a:cs typeface="Times New Roman" pitchFamily="18" charset="0"/>
              </a:rPr>
              <a:t>В целях реализации Указа президента Российской федерации от 07.05.2012 г. № 597 «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О МЕРОПРИЯТИЯХ ПО РЕАЛИЗАЦИИ ГОСУДАРСТВЕННОЙ СОЦИАЛЬНОЙ ПОЛИТИКИ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», средняя заработная плата работников учреждений культуры составила 39221,09 рублей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20713"/>
            <a:ext cx="8172450" cy="4865687"/>
          </a:xfrm>
        </p:spPr>
        <p:txBody>
          <a:bodyPr/>
          <a:lstStyle/>
          <a:p>
            <a:pPr lvl="1"/>
            <a:r>
              <a:rPr lang="ru-RU" sz="8800" b="1" i="1" smtClean="0">
                <a:latin typeface="Algerian" pitchFamily="82" charset="0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Содержимое 6"/>
          <p:cNvGraphicFramePr>
            <a:graphicFrameLocks noGrp="1"/>
          </p:cNvGraphicFramePr>
          <p:nvPr>
            <p:ph idx="4294967295"/>
          </p:nvPr>
        </p:nvGraphicFramePr>
        <p:xfrm>
          <a:off x="165100" y="2471738"/>
          <a:ext cx="8978900" cy="2974975"/>
        </p:xfrm>
        <a:graphic>
          <a:graphicData uri="http://schemas.openxmlformats.org/presentationml/2006/ole">
            <p:oleObj spid="_x0000_s17410" name="Лист" r:id="rId3" imgW="6295914" imgH="2086047" progId="Excel.Sheet.8">
              <p:embed/>
            </p:oleObj>
          </a:graphicData>
        </a:graphic>
      </p:graphicFrame>
      <p:sp>
        <p:nvSpPr>
          <p:cNvPr id="17411" name="TextBox 7"/>
          <p:cNvSpPr txBox="1">
            <a:spLocks noChangeArrowheads="1"/>
          </p:cNvSpPr>
          <p:nvPr/>
        </p:nvSpPr>
        <p:spPr bwMode="auto">
          <a:xfrm rot="-5400000">
            <a:off x="-231775" y="4200526"/>
            <a:ext cx="1800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тыс. рублей</a:t>
            </a:r>
          </a:p>
        </p:txBody>
      </p:sp>
      <p:sp>
        <p:nvSpPr>
          <p:cNvPr id="17412" name="Rectangle 8"/>
          <p:cNvSpPr>
            <a:spLocks noChangeArrowheads="1"/>
          </p:cNvSpPr>
          <p:nvPr/>
        </p:nvSpPr>
        <p:spPr bwMode="auto">
          <a:xfrm>
            <a:off x="1619250" y="0"/>
            <a:ext cx="5802313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200" b="1" i="1">
                <a:solidFill>
                  <a:schemeClr val="tx2"/>
                </a:solidFill>
              </a:rPr>
              <a:t>Итого исполнения бюджета за 2023</a:t>
            </a:r>
          </a:p>
          <a:p>
            <a:pPr algn="ctr"/>
            <a:r>
              <a:rPr lang="ru-RU" sz="3200" b="1" i="1">
                <a:solidFill>
                  <a:schemeClr val="tx2"/>
                </a:solidFill>
              </a:rPr>
              <a:t> год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546100" y="2276475"/>
          <a:ext cx="8597900" cy="3568700"/>
        </p:xfrm>
        <a:graphic>
          <a:graphicData uri="http://schemas.openxmlformats.org/presentationml/2006/ole">
            <p:oleObj spid="_x0000_s18434" name="Лист" r:id="rId4" imgW="6448393" imgH="2676391" progId="Excel.Sheet.8">
              <p:embed/>
            </p:oleObj>
          </a:graphicData>
        </a:graphic>
      </p:graphicFrame>
      <p:sp>
        <p:nvSpPr>
          <p:cNvPr id="18435" name="Прямоугольник 4"/>
          <p:cNvSpPr>
            <a:spLocks noChangeArrowheads="1"/>
          </p:cNvSpPr>
          <p:nvPr/>
        </p:nvSpPr>
        <p:spPr bwMode="auto">
          <a:xfrm rot="-5400000">
            <a:off x="272256" y="4272757"/>
            <a:ext cx="1336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latin typeface="Calibri" pitchFamily="34" charset="0"/>
              </a:rPr>
              <a:t>тыс. рублей</a:t>
            </a:r>
          </a:p>
        </p:txBody>
      </p:sp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2571750" y="325438"/>
            <a:ext cx="40020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 i="1">
                <a:solidFill>
                  <a:schemeClr val="hlink"/>
                </a:solidFill>
                <a:latin typeface="TruthCYR Ultra" pitchFamily="50" charset="-52"/>
              </a:rPr>
              <a:t>ДОХОДЫ</a:t>
            </a:r>
            <a:endParaRPr lang="ru-RU" sz="2000" i="1">
              <a:solidFill>
                <a:schemeClr val="hlink"/>
              </a:solidFill>
              <a:latin typeface="TruthCYR Ultra" pitchFamily="50" charset="-52"/>
            </a:endParaRPr>
          </a:p>
          <a:p>
            <a:pPr algn="ctr"/>
            <a:r>
              <a:rPr lang="ru-RU" sz="2000" b="1" i="1">
                <a:solidFill>
                  <a:schemeClr val="hlink"/>
                </a:solidFill>
                <a:latin typeface="TruthCYR Ultra" pitchFamily="50" charset="-52"/>
              </a:rPr>
              <a:t>бюджета Табунщиковского</a:t>
            </a:r>
            <a:endParaRPr lang="ru-RU" sz="2000" i="1">
              <a:solidFill>
                <a:schemeClr val="hlink"/>
              </a:solidFill>
              <a:latin typeface="TruthCYR Ultra" pitchFamily="50" charset="-52"/>
            </a:endParaRPr>
          </a:p>
          <a:p>
            <a:pPr algn="ctr"/>
            <a:r>
              <a:rPr lang="ru-RU" sz="2000" b="1" i="1">
                <a:solidFill>
                  <a:schemeClr val="hlink"/>
                </a:solidFill>
                <a:latin typeface="TruthCYR Ultra" pitchFamily="50" charset="-52"/>
              </a:rPr>
              <a:t>сельского поселения за 2023 год.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266700"/>
            <a:ext cx="8229600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tabLst>
                <a:tab pos="3830638" algn="l"/>
              </a:tabLst>
              <a:defRPr/>
            </a:pPr>
            <a:r>
              <a:rPr lang="ru-RU" sz="3600" b="1" kern="1200" spc="50" dirty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</a:rPr>
              <a:t>Налоговые и неналоговые доходы бюджета  поселения </a:t>
            </a:r>
          </a:p>
        </p:txBody>
      </p:sp>
      <p:graphicFrame>
        <p:nvGraphicFramePr>
          <p:cNvPr id="20482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546100" y="1666875"/>
          <a:ext cx="8597900" cy="3822700"/>
        </p:xfrm>
        <a:graphic>
          <a:graphicData uri="http://schemas.openxmlformats.org/presentationml/2006/ole">
            <p:oleObj spid="_x0000_s20482" name="Лист" r:id="rId3" imgW="6448393" imgH="2866965" progId="Excel.Sheet.8">
              <p:embed/>
            </p:oleObj>
          </a:graphicData>
        </a:graphic>
      </p:graphicFrame>
      <p:sp>
        <p:nvSpPr>
          <p:cNvPr id="20484" name="Прямоугольник 4"/>
          <p:cNvSpPr>
            <a:spLocks noChangeArrowheads="1"/>
          </p:cNvSpPr>
          <p:nvPr/>
        </p:nvSpPr>
        <p:spPr bwMode="auto">
          <a:xfrm rot="-5400000">
            <a:off x="272256" y="4272757"/>
            <a:ext cx="1336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latin typeface="Calibri" pitchFamily="34" charset="0"/>
              </a:rPr>
              <a:t>тыс. рублей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Содержимое 6"/>
          <p:cNvGraphicFramePr>
            <a:graphicFrameLocks noGrp="1"/>
          </p:cNvGraphicFramePr>
          <p:nvPr>
            <p:ph idx="4294967295"/>
          </p:nvPr>
        </p:nvGraphicFramePr>
        <p:xfrm>
          <a:off x="0" y="1169988"/>
          <a:ext cx="9144000" cy="5688012"/>
        </p:xfrm>
        <a:graphic>
          <a:graphicData uri="http://schemas.openxmlformats.org/presentationml/2006/ole">
            <p:oleObj spid="_x0000_s21506" name="Лист" r:id="rId3" imgW="6534214" imgH="2866965" progId="Excel.Sheet.8">
              <p:embed/>
            </p:oleObj>
          </a:graphicData>
        </a:graphic>
      </p:graphicFrame>
      <p:sp>
        <p:nvSpPr>
          <p:cNvPr id="21507" name="Прямоугольник 4"/>
          <p:cNvSpPr>
            <a:spLocks noChangeArrowheads="1"/>
          </p:cNvSpPr>
          <p:nvPr/>
        </p:nvSpPr>
        <p:spPr bwMode="auto">
          <a:xfrm rot="-5400000">
            <a:off x="272256" y="4272757"/>
            <a:ext cx="1336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latin typeface="Calibri" pitchFamily="34" charset="0"/>
              </a:rPr>
              <a:t>тыс. рублей</a:t>
            </a:r>
          </a:p>
        </p:txBody>
      </p:sp>
      <p:sp>
        <p:nvSpPr>
          <p:cNvPr id="21508" name="Rectangle 10"/>
          <p:cNvSpPr>
            <a:spLocks noChangeArrowheads="1"/>
          </p:cNvSpPr>
          <p:nvPr/>
        </p:nvSpPr>
        <p:spPr bwMode="auto">
          <a:xfrm>
            <a:off x="250825" y="333375"/>
            <a:ext cx="727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chemeClr val="hlink"/>
                </a:solidFill>
              </a:rPr>
              <a:t>Структура доходов бюджета за 2023 год.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546100" y="1700213"/>
          <a:ext cx="8597900" cy="4076700"/>
        </p:xfrm>
        <a:graphic>
          <a:graphicData uri="http://schemas.openxmlformats.org/presentationml/2006/ole">
            <p:oleObj spid="_x0000_s22530" name="Лист" r:id="rId3" imgW="6448393" imgH="3057538" progId="Excel.Sheet.8">
              <p:embed/>
            </p:oleObj>
          </a:graphicData>
        </a:graphic>
      </p:graphicFrame>
      <p:sp>
        <p:nvSpPr>
          <p:cNvPr id="22531" name="Прямоугольник 4"/>
          <p:cNvSpPr>
            <a:spLocks noChangeArrowheads="1"/>
          </p:cNvSpPr>
          <p:nvPr/>
        </p:nvSpPr>
        <p:spPr bwMode="auto">
          <a:xfrm rot="-5400000">
            <a:off x="272256" y="4272757"/>
            <a:ext cx="1336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latin typeface="Calibri" pitchFamily="34" charset="0"/>
              </a:rPr>
              <a:t>тыс. рублей</a:t>
            </a:r>
          </a:p>
        </p:txBody>
      </p:sp>
      <p:sp>
        <p:nvSpPr>
          <p:cNvPr id="22532" name="Rectangle 7"/>
          <p:cNvSpPr>
            <a:spLocks noChangeArrowheads="1"/>
          </p:cNvSpPr>
          <p:nvPr/>
        </p:nvSpPr>
        <p:spPr bwMode="auto">
          <a:xfrm rot="-192313">
            <a:off x="384175" y="-17463"/>
            <a:ext cx="8486775" cy="1552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i="1">
                <a:solidFill>
                  <a:schemeClr val="folHlink"/>
                </a:solidFill>
              </a:rPr>
              <a:t>РАСХОДЫ</a:t>
            </a:r>
          </a:p>
          <a:p>
            <a:pPr algn="ctr"/>
            <a:r>
              <a:rPr lang="ru-RU" i="1">
                <a:solidFill>
                  <a:schemeClr val="folHlink"/>
                </a:solidFill>
              </a:rPr>
              <a:t> Табунщиковского</a:t>
            </a:r>
          </a:p>
          <a:p>
            <a:pPr algn="ctr"/>
            <a:r>
              <a:rPr lang="ru-RU" i="1">
                <a:solidFill>
                  <a:schemeClr val="folHlink"/>
                </a:solidFill>
              </a:rPr>
              <a:t>сельского поселения за 2023</a:t>
            </a:r>
          </a:p>
          <a:p>
            <a:pPr algn="ctr"/>
            <a:r>
              <a:rPr lang="ru-RU" i="1">
                <a:solidFill>
                  <a:schemeClr val="folHlink"/>
                </a:solidFill>
              </a:rPr>
              <a:t>год</a:t>
            </a:r>
            <a:r>
              <a:rPr lang="ru-RU" sz="1800" i="1">
                <a:solidFill>
                  <a:schemeClr val="folHlink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8" name="Object 6"/>
          <p:cNvGraphicFramePr>
            <a:graphicFrameLocks/>
          </p:cNvGraphicFramePr>
          <p:nvPr/>
        </p:nvGraphicFramePr>
        <p:xfrm>
          <a:off x="0" y="981075"/>
          <a:ext cx="9144000" cy="5876925"/>
        </p:xfrm>
        <a:graphic>
          <a:graphicData uri="http://schemas.openxmlformats.org/presentationml/2006/ole">
            <p:oleObj spid="_x0000_s23558" name="Лист" r:id="rId3" imgW="8582025" imgH="3838455" progId="Excel.Sheet.8">
              <p:embed/>
            </p:oleObj>
          </a:graphicData>
        </a:graphic>
      </p:graphicFrame>
      <p:sp>
        <p:nvSpPr>
          <p:cNvPr id="23559" name="Прямоугольник 4"/>
          <p:cNvSpPr>
            <a:spLocks noChangeArrowheads="1"/>
          </p:cNvSpPr>
          <p:nvPr/>
        </p:nvSpPr>
        <p:spPr bwMode="auto">
          <a:xfrm rot="-5400000">
            <a:off x="217488" y="5189538"/>
            <a:ext cx="1439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>
                <a:latin typeface="Calibri" pitchFamily="34" charset="0"/>
              </a:rPr>
              <a:t>Процентов</a:t>
            </a:r>
          </a:p>
        </p:txBody>
      </p:sp>
      <p:sp>
        <p:nvSpPr>
          <p:cNvPr id="23560" name="Rectangle 10"/>
          <p:cNvSpPr>
            <a:spLocks noChangeArrowheads="1"/>
          </p:cNvSpPr>
          <p:nvPr/>
        </p:nvSpPr>
        <p:spPr bwMode="auto">
          <a:xfrm>
            <a:off x="1692275" y="65088"/>
            <a:ext cx="55038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i="1">
                <a:solidFill>
                  <a:schemeClr val="tx2"/>
                </a:solidFill>
              </a:rPr>
              <a:t>СТРУКТУРА РАСХОДОВ БЮДЖЕТА</a:t>
            </a:r>
            <a:r>
              <a:rPr lang="ru-RU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265113"/>
            <a:ext cx="8229600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tabLst>
                <a:tab pos="3830638" algn="l"/>
              </a:tabLst>
              <a:defRPr/>
            </a:pPr>
            <a:r>
              <a:rPr lang="ru-RU" sz="3600" b="1" kern="1200" spc="50" dirty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</a:rPr>
              <a:t>Динамика исполнения расходов на культуру  </a:t>
            </a:r>
          </a:p>
        </p:txBody>
      </p:sp>
      <p:graphicFrame>
        <p:nvGraphicFramePr>
          <p:cNvPr id="24578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331913" y="1916113"/>
          <a:ext cx="6929437" cy="3506787"/>
        </p:xfrm>
        <a:graphic>
          <a:graphicData uri="http://schemas.openxmlformats.org/presentationml/2006/ole">
            <p:oleObj spid="_x0000_s24578" name="Лист" r:id="rId3" imgW="6305629" imgH="3190885" progId="Excel.Sheet.8">
              <p:embed/>
            </p:oleObj>
          </a:graphicData>
        </a:graphic>
      </p:graphicFrame>
      <p:sp>
        <p:nvSpPr>
          <p:cNvPr id="24580" name="Прямоугольник 4"/>
          <p:cNvSpPr>
            <a:spLocks noChangeArrowheads="1"/>
          </p:cNvSpPr>
          <p:nvPr/>
        </p:nvSpPr>
        <p:spPr bwMode="auto">
          <a:xfrm rot="-5400000">
            <a:off x="272256" y="4272757"/>
            <a:ext cx="1336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>
                <a:latin typeface="Calibri" pitchFamily="34" charset="0"/>
              </a:rPr>
              <a:t>тыс. рублей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 txBox="1">
            <a:spLocks/>
          </p:cNvSpPr>
          <p:nvPr/>
        </p:nvSpPr>
        <p:spPr bwMode="auto">
          <a:xfrm>
            <a:off x="0" y="428625"/>
            <a:ext cx="9144000" cy="7032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ru-RU" sz="2000" b="1">
                <a:latin typeface="Tahoma" pitchFamily="34" charset="0"/>
              </a:rPr>
              <a:t>ИСПОЛНЕНИЕ МУНИЦИПАЛЬНЫХ ПРОГРАММ ТАБУНЩИКОВСКОГО СЕЛЬСКОГО ПОСЕЛЕНИЯ ЗА 2023 ГОД.</a:t>
            </a:r>
          </a:p>
        </p:txBody>
      </p:sp>
      <p:graphicFrame>
        <p:nvGraphicFramePr>
          <p:cNvPr id="34879" name="Group 63"/>
          <p:cNvGraphicFramePr>
            <a:graphicFrameLocks noGrp="1"/>
          </p:cNvGraphicFramePr>
          <p:nvPr/>
        </p:nvGraphicFramePr>
        <p:xfrm>
          <a:off x="0" y="1474788"/>
          <a:ext cx="9109075" cy="5172075"/>
        </p:xfrm>
        <a:graphic>
          <a:graphicData uri="http://schemas.openxmlformats.org/drawingml/2006/table">
            <a:tbl>
              <a:tblPr/>
              <a:tblGrid>
                <a:gridCol w="5199063"/>
                <a:gridCol w="1533525"/>
                <a:gridCol w="1489075"/>
                <a:gridCol w="88741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Наименование  муниципальной программы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Плановый показатель, 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Фактический показатель, 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Исполнение,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«Управление муниципальными финансами»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5949.5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5755.6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96,7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«Муниципальная политика»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163.6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153.1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93,6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1276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«Обеспечение пожарной безопасности, безопасности людей на водных объектах, профилактика экстремизма и терроризма на территории Табунщиковского сельского поселения»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75.0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58.9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78,5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«Развитие транспортной системы»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1400,0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1400,0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«Благоустройство территории и жилищно-коммунальное хозяйство»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2065,7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2040,4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98,8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«Развитие культуры»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2780,3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2780,3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Arial" charset="0"/>
                        </a:rPr>
                        <a:t>«Развитие физической культуры и спорта»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Паркет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аркет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</TotalTime>
  <Words>230</Words>
  <Application>Microsoft Office PowerPoint</Application>
  <PresentationFormat>Экран (4:3)</PresentationFormat>
  <Paragraphs>83</Paragraphs>
  <Slides>12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Шаблон оформления</vt:lpstr>
      </vt:variant>
      <vt:variant>
        <vt:i4>6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9" baseType="lpstr">
      <vt:lpstr>Arial</vt:lpstr>
      <vt:lpstr>Comic Sans MS</vt:lpstr>
      <vt:lpstr>Tw Cen MT</vt:lpstr>
      <vt:lpstr>Times New Roman</vt:lpstr>
      <vt:lpstr>Calibri</vt:lpstr>
      <vt:lpstr>TruthCYR Ultra</vt:lpstr>
      <vt:lpstr>Tahoma</vt:lpstr>
      <vt:lpstr>Arial Rounded MT Bold</vt:lpstr>
      <vt:lpstr>BatangChe</vt:lpstr>
      <vt:lpstr>Algerian</vt:lpstr>
      <vt:lpstr>Пастель</vt:lpstr>
      <vt:lpstr>Паркет</vt:lpstr>
      <vt:lpstr>Пастель</vt:lpstr>
      <vt:lpstr>Паркет</vt:lpstr>
      <vt:lpstr>Паркет</vt:lpstr>
      <vt:lpstr>Паркет</vt:lpstr>
      <vt:lpstr>Лист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/>
  <cp:lastModifiedBy/>
  <cp:revision>18</cp:revision>
  <dcterms:created xsi:type="dcterms:W3CDTF">2015-05-01T20:09:14Z</dcterms:created>
  <dcterms:modified xsi:type="dcterms:W3CDTF">2025-01-28T12:26:05Z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