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87" autoAdjust="0"/>
  </p:normalViewPr>
  <p:slideViewPr>
    <p:cSldViewPr>
      <p:cViewPr varScale="1">
        <p:scale>
          <a:sx n="67" d="100"/>
          <a:sy n="67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BD740F-68A9-46D7-9329-6052A9EF23E4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640C65-F1C0-47AD-B88E-DC56FC7D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36EEC-B072-483C-A398-8D33025EFCA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FA94-0F12-4A64-997E-9E7FBBD7F1C4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71AB-7B4B-4392-8FF0-937BA9E5A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8D65-6998-4543-BC5C-3F502DF3D178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81F34-2441-43E1-94D3-257C65462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68AE-D532-44D2-9F85-AA5E500D3255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F92B-BEC4-4029-8B9E-22CBDC146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D6E0-1CB6-43CA-AF87-063502565312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60912-0597-41FB-8648-0C9D46DE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C1DE-E1B2-4D49-8C7C-C49A56C425A7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749D-37F2-4AF1-9B89-632494F5F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401D-DF71-49E6-9573-D1D2656AD66F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E242-C6C4-401C-96D6-513CDD06C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C374-6A99-4F6F-B5CF-C8037E72C73E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85DA-3BA4-4AF0-BADF-E4E054586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C294-6A6A-46C9-ADA4-7964C04CDB5C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D392-2ACA-4137-A054-05333326A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7A46-31E0-4FCF-8531-BAE8109F567F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E6E8-C36E-493F-8465-7FAC617B4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2BCC-2A30-4EB9-BE40-BCF9EB15D1EE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72E7-6427-40F6-BA74-C7C81A41D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60D7-06A2-4EEF-8E58-1A1691EE290C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5B31-267C-4B50-9F11-05E1C948A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E81EBE-5109-47FD-9525-D5F589B74AAA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87C03A-CDE7-4020-A9E7-E2C4100E5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0353/?dst=100100" TargetMode="External"/><Relationship Id="rId2" Type="http://schemas.openxmlformats.org/officeDocument/2006/relationships/hyperlink" Target="http://www.consultant.ru/document/cons_doc_LAW_150355/?dst=10044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Бюджет для граждан</a:t>
            </a:r>
            <a:br>
              <a:rPr lang="ru-RU" b="1" smtClean="0"/>
            </a:br>
            <a:r>
              <a:rPr lang="ru-RU" b="1" smtClean="0"/>
              <a:t>1 квартал 2014 г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Calibri" pitchFamily="34" charset="0"/>
              </a:rPr>
              <a:t>. </a:t>
            </a:r>
            <a:r>
              <a:rPr lang="ru-RU" sz="1400"/>
              <a:t>Табунщиково</a:t>
            </a:r>
          </a:p>
          <a:p>
            <a:pPr algn="ctr"/>
            <a:r>
              <a:rPr lang="ru-RU" sz="1400">
                <a:latin typeface="Calibri" pitchFamily="34" charset="0"/>
              </a:rPr>
              <a:t>2014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Диаграмма 2"/>
          <p:cNvGraphicFramePr>
            <a:graphicFrameLocks/>
          </p:cNvGraphicFramePr>
          <p:nvPr/>
        </p:nvGraphicFramePr>
        <p:xfrm>
          <a:off x="468313" y="1196975"/>
          <a:ext cx="8174037" cy="4165600"/>
        </p:xfrm>
        <a:graphic>
          <a:graphicData uri="http://schemas.openxmlformats.org/presentationml/2006/ole">
            <p:oleObj spid="_x0000_s24578" name="Диаграмма" r:id="rId3" imgW="8172355" imgH="4162376" progId="Excel.Chart.8">
              <p:embed/>
            </p:oleObj>
          </a:graphicData>
        </a:graphic>
      </p:graphicFrame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786563" y="1143000"/>
            <a:ext cx="128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в тыс. руб.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68313" y="5300663"/>
            <a:ext cx="778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Исполнение доходной части бюджета по состоянию на 01.04.2014 г. составляет 23,7% от  утвержденного плана.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Исполнение доходной части бюджета Табунщиковского сельского поселения на 01 апреля 2014 года</a:t>
            </a:r>
          </a:p>
          <a:p>
            <a:endParaRPr lang="ru-RU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u="sng" smtClean="0">
                <a:solidFill>
                  <a:schemeClr val="accent2"/>
                </a:solidFill>
              </a:rPr>
              <a:t>Исполнение  бюджета Табунщиковского сельского поселения по расхода на 01 апреля 2014 год</a:t>
            </a:r>
            <a:br>
              <a:rPr lang="ru-RU" sz="2400" b="1" i="1" u="sng" smtClean="0">
                <a:solidFill>
                  <a:schemeClr val="accent2"/>
                </a:solidFill>
              </a:rPr>
            </a:br>
            <a:endParaRPr lang="ru-RU" sz="2400" b="1" i="1" u="sng" smtClean="0">
              <a:solidFill>
                <a:schemeClr val="accent2"/>
              </a:solidFill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539750" y="1268413"/>
            <a:ext cx="8604250" cy="5589587"/>
          </a:xfrm>
        </p:spPr>
        <p:txBody>
          <a:bodyPr/>
          <a:lstStyle/>
          <a:p>
            <a:r>
              <a:rPr lang="ru-RU" sz="1600" b="1" i="1" smtClean="0"/>
              <a:t>Расходная часть бюджета поселения за 1 квартал 2014 год исполнена на 16,45%, при плане 7 022 400,00 рублей исполнение составило 1 155 401,30 рублей. По разделу «Общегосударственные вопросы»(</a:t>
            </a:r>
            <a:r>
              <a:rPr lang="ru-RU" sz="1600" i="1" smtClean="0"/>
              <a:t>полномочия  по содержанию аппарата</a:t>
            </a:r>
            <a:r>
              <a:rPr lang="ru-RU" sz="1600" b="1" i="1" smtClean="0"/>
              <a:t>) исполнение составляет 17,22%, при плане 3 601400,00 рублей фактическое исполнение составило 620 114,48 рублей. Раздел "Национальная оборона« </a:t>
            </a:r>
            <a:r>
              <a:rPr lang="ru-RU" sz="1600" i="1" smtClean="0"/>
              <a:t>(Расходы на осуществление полномочий по осуществлению первичного воинского учета  на территориях, где отсутствуют военные комиссариаты</a:t>
            </a:r>
            <a:r>
              <a:rPr lang="ru-RU" sz="1600" smtClean="0"/>
              <a:t> </a:t>
            </a:r>
            <a:r>
              <a:rPr lang="ru-RU" sz="1600" i="1" smtClean="0"/>
              <a:t>)</a:t>
            </a:r>
            <a:r>
              <a:rPr lang="ru-RU" sz="1600" b="1" i="1" smtClean="0"/>
              <a:t> при плане 154 400,00 рублей, исполнено 29 075,72 рублей, или 18,83%. Раздел "Национальная безопасность и правоохранительная деятельность " (Защита населения и территории от чрезвычайных ситуаций природного и техногенного характера, гражданская оборона)</a:t>
            </a:r>
            <a:r>
              <a:rPr lang="ru-RU" sz="1600" smtClean="0"/>
              <a:t> </a:t>
            </a:r>
            <a:r>
              <a:rPr lang="ru-RU" sz="1600" b="1" i="1" smtClean="0"/>
              <a:t>при плане 139800,00 рублей, исполнено 28114,24 рублей или 20,11%. Раздел "Национальная экономика" (Дорожное хозяйство (дорожные фонды)</a:t>
            </a:r>
            <a:r>
              <a:rPr lang="ru-RU" sz="1600" smtClean="0"/>
              <a:t> </a:t>
            </a:r>
            <a:r>
              <a:rPr lang="ru-RU" sz="1600" b="1" i="1" smtClean="0"/>
              <a:t>при плане 511 100.00 рублей, факт 14 616,50 рублей, исполнение составило 2,86%. Раздел "Жилищно-коммунальное хозяйство" (расходы на содержание коммунального хозяйства и благоустройство)исполнен на 13,25%, при плане 1 151 600,00рублей, освоено 152 575,22 рубля. Раздел "Культура, кинематография" (Расходы на обеспечение деятельности (оказание услуг) муниципальных учреждений Табунщиковского сельского поселения</a:t>
            </a:r>
            <a:r>
              <a:rPr lang="ru-RU" sz="1600" smtClean="0"/>
              <a:t> «</a:t>
            </a:r>
            <a:r>
              <a:rPr lang="ru-RU" sz="1600" b="1" i="1" smtClean="0"/>
              <a:t>СДК Табунщиковский», «Библиотека Табунщиковского сельского поселения»)при плановых назначениях 1 449 100,00 рублей, исполнено - 310 905,14 рублей или 21,46%. Расходы по разделу "Физическая культура и спорт" в сумме 15 000,00 рублей запланированы на 2-3 квартал 2014г.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357313" y="857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Структура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13" y="1357313"/>
            <a:ext cx="2714625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40" y="1519225"/>
            <a:ext cx="2714644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ПОСЕЛЕНИЯ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581400"/>
            <a:ext cx="3224234" cy="1704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-поступления денежных средств (налоги  юр. и физ. лиц , штрафы, административные  платежи и сборы, финансовая помощь)</a:t>
            </a:r>
          </a:p>
        </p:txBody>
      </p:sp>
      <p:sp>
        <p:nvSpPr>
          <p:cNvPr id="9" name="Стрелка вниз 8"/>
          <p:cNvSpPr/>
          <p:nvPr/>
        </p:nvSpPr>
        <p:spPr>
          <a:xfrm rot="1615406">
            <a:off x="3735388" y="2771775"/>
            <a:ext cx="454025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5051" y="3265139"/>
            <a:ext cx="3490938" cy="2409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 (финансовое обеспечение муниципальных учреждений, содержание внутрипоселковых дорог, капитальный ремонт МКД и др.)</a:t>
            </a:r>
          </a:p>
        </p:txBody>
      </p:sp>
      <p:sp>
        <p:nvSpPr>
          <p:cNvPr id="12" name="Стрелка вниз 11"/>
          <p:cNvSpPr/>
          <p:nvPr/>
        </p:nvSpPr>
        <p:spPr>
          <a:xfrm rot="19888064">
            <a:off x="4957763" y="2771775"/>
            <a:ext cx="452437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3" y="5876925"/>
            <a:ext cx="7672387" cy="1190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ДЕФ</a:t>
            </a:r>
            <a:r>
              <a:rPr lang="ru-RU"/>
              <a:t>И</a:t>
            </a:r>
            <a:r>
              <a:rPr lang="ru-RU">
                <a:latin typeface="Calibri" pitchFamily="34" charset="0"/>
              </a:rPr>
              <a:t>ЦИТ бюджета – превышение расходов бюджета на его доходами.</a:t>
            </a:r>
            <a:endParaRPr lang="ru-RU"/>
          </a:p>
          <a:p>
            <a:pPr>
              <a:defRPr/>
            </a:pPr>
            <a:r>
              <a:rPr lang="ru-RU">
                <a:latin typeface="Calibri" pitchFamily="34" charset="0"/>
              </a:rPr>
              <a:t> ПРОФИЦИТ бюджета – превышение доходов бюджета над расходами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357188" y="357188"/>
            <a:ext cx="85725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Бюджетный кодекс Российской Федерации (БК РФ) от 31.07.1998 N 145-ФЗ </a:t>
            </a:r>
          </a:p>
          <a:p>
            <a:pPr algn="ctr"/>
            <a:r>
              <a:rPr lang="ru-RU" b="1">
                <a:latin typeface="Calibri" pitchFamily="34" charset="0"/>
              </a:rPr>
              <a:t> (88 изменений)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  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Статья 28. Перечень принципов бюджетной системы Российской Федерации</a:t>
            </a:r>
          </a:p>
          <a:p>
            <a:r>
              <a:rPr lang="ru-RU">
                <a:latin typeface="Calibri" pitchFamily="34" charset="0"/>
              </a:rPr>
              <a:t> Бюджетная система Российской Федерации основана на принципах:</a:t>
            </a:r>
          </a:p>
          <a:p>
            <a:r>
              <a:rPr lang="ru-RU">
                <a:latin typeface="Calibri" pitchFamily="34" charset="0"/>
              </a:rPr>
              <a:t>1) единства бюджетной системы Российской Федерации;</a:t>
            </a:r>
          </a:p>
          <a:p>
            <a:r>
              <a:rPr lang="ru-RU">
                <a:latin typeface="Calibri" pitchFamily="34" charset="0"/>
              </a:rPr>
              <a:t>2) разграничения доходов, расходов и источников финансирования дефицитов бюджетов между бюджетами бюджетной системы Российской Федерации;</a:t>
            </a:r>
          </a:p>
          <a:p>
            <a:r>
              <a:rPr lang="ru-RU">
                <a:latin typeface="Calibri" pitchFamily="34" charset="0"/>
              </a:rPr>
              <a:t>3) самостоятельности бюджетов;</a:t>
            </a:r>
          </a:p>
          <a:p>
            <a:r>
              <a:rPr lang="ru-RU">
                <a:latin typeface="Calibri" pitchFamily="34" charset="0"/>
              </a:rPr>
              <a:t>4) равенства бюджетных прав субъектов Российской Федерации, муниципальных образований;</a:t>
            </a:r>
          </a:p>
          <a:p>
            <a:r>
              <a:rPr lang="ru-RU">
                <a:latin typeface="Calibri" pitchFamily="34" charset="0"/>
              </a:rPr>
              <a:t>5) полноты отражения доходов, расходов и источников финансирования дефицитов бюджетов;</a:t>
            </a:r>
          </a:p>
          <a:p>
            <a:r>
              <a:rPr lang="ru-RU">
                <a:latin typeface="Calibri" pitchFamily="34" charset="0"/>
              </a:rPr>
              <a:t>6) сбалансированности бюджета;</a:t>
            </a:r>
          </a:p>
          <a:p>
            <a:r>
              <a:rPr lang="ru-RU" b="1">
                <a:latin typeface="Calibri" pitchFamily="34" charset="0"/>
              </a:rPr>
              <a:t>7) эффективности использования бюджетных средств;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(в ред. Федеральных законов от 26.04.2007 </a:t>
            </a:r>
            <a:r>
              <a:rPr lang="ru-RU" b="1" u="sng">
                <a:latin typeface="Calibri" pitchFamily="34" charset="0"/>
                <a:hlinkClick r:id="rId2"/>
              </a:rPr>
              <a:t>N 63-ФЗ</a:t>
            </a:r>
            <a:r>
              <a:rPr lang="ru-RU" b="1">
                <a:latin typeface="Calibri" pitchFamily="34" charset="0"/>
              </a:rPr>
              <a:t>, от 07.05.2013 </a:t>
            </a:r>
            <a:r>
              <a:rPr lang="ru-RU" b="1" u="sng">
                <a:latin typeface="Calibri" pitchFamily="34" charset="0"/>
                <a:hlinkClick r:id="rId3"/>
              </a:rPr>
              <a:t>N 104-ФЗ</a:t>
            </a:r>
            <a:r>
              <a:rPr lang="ru-RU" b="1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8) общего (совокупного) покрытия расходов бюджетов;</a:t>
            </a:r>
          </a:p>
          <a:p>
            <a:r>
              <a:rPr lang="ru-RU" b="1">
                <a:latin typeface="Calibri" pitchFamily="34" charset="0"/>
              </a:rPr>
              <a:t>9) прозрачности (открытости);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10) достоверности бюджета;</a:t>
            </a:r>
          </a:p>
          <a:p>
            <a:r>
              <a:rPr lang="ru-RU">
                <a:latin typeface="Calibri" pitchFamily="34" charset="0"/>
              </a:rPr>
              <a:t>11) адресности и целевого характера бюджетных средств;</a:t>
            </a:r>
          </a:p>
          <a:p>
            <a:r>
              <a:rPr lang="ru-RU">
                <a:latin typeface="Calibri" pitchFamily="34" charset="0"/>
              </a:rPr>
              <a:t>12) подведомственности расходов бюджетов;</a:t>
            </a:r>
          </a:p>
          <a:p>
            <a:r>
              <a:rPr lang="ru-RU">
                <a:latin typeface="Calibri" pitchFamily="34" charset="0"/>
              </a:rPr>
              <a:t>13) единства кассы.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4214810" y="2643182"/>
            <a:ext cx="2143140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786188" y="3714750"/>
            <a:ext cx="3214687" cy="10715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как получатель социальных гарантий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5" y="785813"/>
            <a:ext cx="221456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Составляет доходную часть бюджета поселения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85720" y="785794"/>
            <a:ext cx="2071702" cy="2071702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071938" y="2000250"/>
            <a:ext cx="2428875" cy="642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 налогоплательщик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9000" y="4857750"/>
            <a:ext cx="4000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Получает социальные гарантии – расходная часть бюджета (</a:t>
            </a:r>
            <a:r>
              <a:rPr lang="ru-RU" dirty="0" err="1"/>
              <a:t>досугово-культурное</a:t>
            </a:r>
            <a:r>
              <a:rPr lang="ru-RU" dirty="0"/>
              <a:t> развитие и др.)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1143000" y="2857500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43000" y="3786188"/>
            <a:ext cx="571500" cy="5000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214438" y="4714875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75" y="2714625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Оценка качества предоставления муниципальных услуг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643313"/>
            <a:ext cx="657225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 о  бюджете поселения (проходит ежегодно)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75" y="4572000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об исполнении бюджета поселения  (проходит ежегодно)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596" y="714356"/>
            <a:ext cx="2071702" cy="1857388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25" y="0"/>
            <a:ext cx="7972452" cy="3682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бюджетного процесса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29000" y="2357438"/>
            <a:ext cx="2214563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БЮДЖЕТНЫЙ ПРОЦЕСС</a:t>
            </a:r>
          </a:p>
        </p:txBody>
      </p:sp>
      <p:sp>
        <p:nvSpPr>
          <p:cNvPr id="4" name="Стрелка вправо 3"/>
          <p:cNvSpPr/>
          <p:nvPr/>
        </p:nvSpPr>
        <p:spPr>
          <a:xfrm rot="18096931">
            <a:off x="1383825" y="2013715"/>
            <a:ext cx="3945289" cy="8564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Планирование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0" y="2000250"/>
            <a:ext cx="3143250" cy="357188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Рассмотрение  Собранием Депутатов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0" y="2428875"/>
            <a:ext cx="2857500" cy="714375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Представление бюджета Администрацией  на рассмотрение  Собранием Депутатов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-4763" y="3181350"/>
            <a:ext cx="2428876" cy="642938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Одобрение бюджета Администрацией 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0" y="3857625"/>
            <a:ext cx="2000250" cy="571500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Формирование бюджета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0" y="428625"/>
            <a:ext cx="3857625" cy="5715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Подписание и обнародование бюджета Главой поселения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0" y="1500188"/>
            <a:ext cx="3429000" cy="428625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Публичные слушания бюджета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0" y="1071563"/>
            <a:ext cx="3643313" cy="357187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Принятие бюджета Собранием Депутатов</a:t>
            </a:r>
          </a:p>
        </p:txBody>
      </p:sp>
      <p:sp>
        <p:nvSpPr>
          <p:cNvPr id="12" name="Стрелка вправо 11"/>
          <p:cNvSpPr/>
          <p:nvPr/>
        </p:nvSpPr>
        <p:spPr>
          <a:xfrm rot="3483334">
            <a:off x="3766740" y="1960766"/>
            <a:ext cx="3749722" cy="85643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ИСПОЛНЕНИЕ</a:t>
            </a:r>
          </a:p>
        </p:txBody>
      </p:sp>
      <p:sp>
        <p:nvSpPr>
          <p:cNvPr id="13" name="Нашивка 12"/>
          <p:cNvSpPr/>
          <p:nvPr/>
        </p:nvSpPr>
        <p:spPr>
          <a:xfrm flipH="1">
            <a:off x="5143500" y="428625"/>
            <a:ext cx="4000500" cy="500063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</p:txBody>
      </p:sp>
      <p:sp>
        <p:nvSpPr>
          <p:cNvPr id="15" name="Нашивка 14"/>
          <p:cNvSpPr/>
          <p:nvPr/>
        </p:nvSpPr>
        <p:spPr>
          <a:xfrm flipH="1">
            <a:off x="6500813" y="2928938"/>
            <a:ext cx="2643187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Оплата иных расходов</a:t>
            </a:r>
          </a:p>
        </p:txBody>
      </p:sp>
      <p:sp>
        <p:nvSpPr>
          <p:cNvPr id="16" name="Нашивка 15"/>
          <p:cNvSpPr/>
          <p:nvPr/>
        </p:nvSpPr>
        <p:spPr>
          <a:xfrm flipH="1">
            <a:off x="5286375" y="1000125"/>
            <a:ext cx="3857625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Заключение контрактов и договоров</a:t>
            </a:r>
          </a:p>
        </p:txBody>
      </p:sp>
      <p:sp>
        <p:nvSpPr>
          <p:cNvPr id="17" name="Нашивка 16"/>
          <p:cNvSpPr/>
          <p:nvPr/>
        </p:nvSpPr>
        <p:spPr>
          <a:xfrm flipH="1">
            <a:off x="5715000" y="1643063"/>
            <a:ext cx="3429000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Строительство и содержание социально значимых объектов</a:t>
            </a:r>
          </a:p>
        </p:txBody>
      </p:sp>
      <p:sp>
        <p:nvSpPr>
          <p:cNvPr id="18" name="Нашивка 17"/>
          <p:cNvSpPr/>
          <p:nvPr/>
        </p:nvSpPr>
        <p:spPr>
          <a:xfrm flipH="1">
            <a:off x="6072188" y="2286000"/>
            <a:ext cx="3071812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Оплата труда</a:t>
            </a:r>
          </a:p>
        </p:txBody>
      </p:sp>
      <p:sp>
        <p:nvSpPr>
          <p:cNvPr id="20" name="Стрелка вправо 19"/>
          <p:cNvSpPr/>
          <p:nvPr/>
        </p:nvSpPr>
        <p:spPr>
          <a:xfrm flipH="1">
            <a:off x="2500298" y="3857628"/>
            <a:ext cx="4143404" cy="85643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Отчетность</a:t>
            </a:r>
          </a:p>
        </p:txBody>
      </p:sp>
      <p:sp>
        <p:nvSpPr>
          <p:cNvPr id="23" name="Нашивка 22"/>
          <p:cNvSpPr/>
          <p:nvPr/>
        </p:nvSpPr>
        <p:spPr>
          <a:xfrm rot="16200000">
            <a:off x="6893719" y="5393532"/>
            <a:ext cx="2357437" cy="571500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Составление отчетности</a:t>
            </a:r>
          </a:p>
        </p:txBody>
      </p:sp>
      <p:sp>
        <p:nvSpPr>
          <p:cNvPr id="25" name="Нашивка 24"/>
          <p:cNvSpPr/>
          <p:nvPr/>
        </p:nvSpPr>
        <p:spPr>
          <a:xfrm rot="16200000">
            <a:off x="6036469" y="5179219"/>
            <a:ext cx="2286000" cy="1071562"/>
          </a:xfrm>
          <a:prstGeom prst="chevron">
            <a:avLst>
              <a:gd name="adj" fmla="val 3060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Формирование решения Собрания Депутатов об исполнении бюджета</a:t>
            </a:r>
          </a:p>
        </p:txBody>
      </p:sp>
      <p:sp>
        <p:nvSpPr>
          <p:cNvPr id="26" name="Нашивка 25"/>
          <p:cNvSpPr/>
          <p:nvPr/>
        </p:nvSpPr>
        <p:spPr>
          <a:xfrm rot="16200000">
            <a:off x="4750594" y="5036344"/>
            <a:ext cx="2357437" cy="1285875"/>
          </a:xfrm>
          <a:prstGeom prst="chevron">
            <a:avLst>
              <a:gd name="adj" fmla="val 2414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Одобрение Решения Собрания Депутатов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Администрацией</a:t>
            </a:r>
          </a:p>
        </p:txBody>
      </p:sp>
      <p:sp>
        <p:nvSpPr>
          <p:cNvPr id="27" name="Нашивка 26"/>
          <p:cNvSpPr/>
          <p:nvPr/>
        </p:nvSpPr>
        <p:spPr>
          <a:xfrm rot="16200000">
            <a:off x="3464719" y="5107782"/>
            <a:ext cx="2357437" cy="1143000"/>
          </a:xfrm>
          <a:prstGeom prst="chevron">
            <a:avLst>
              <a:gd name="adj" fmla="val 2287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Представление Администрацией поселения решения об исполнении бюджета на Собрание Депутатов</a:t>
            </a:r>
          </a:p>
        </p:txBody>
      </p:sp>
      <p:sp>
        <p:nvSpPr>
          <p:cNvPr id="28" name="Нашивка 27"/>
          <p:cNvSpPr/>
          <p:nvPr/>
        </p:nvSpPr>
        <p:spPr>
          <a:xfrm rot="16200000">
            <a:off x="2428875" y="5286376"/>
            <a:ext cx="2357437" cy="785812"/>
          </a:xfrm>
          <a:prstGeom prst="chevron">
            <a:avLst>
              <a:gd name="adj" fmla="val 3545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Публичные слушания об исполнении бюджета</a:t>
            </a:r>
          </a:p>
        </p:txBody>
      </p:sp>
      <p:sp>
        <p:nvSpPr>
          <p:cNvPr id="29" name="Нашивка 28"/>
          <p:cNvSpPr/>
          <p:nvPr/>
        </p:nvSpPr>
        <p:spPr>
          <a:xfrm rot="16200000">
            <a:off x="1535906" y="5250657"/>
            <a:ext cx="2357437" cy="857250"/>
          </a:xfrm>
          <a:prstGeom prst="chevron">
            <a:avLst>
              <a:gd name="adj" fmla="val 3383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Рассмотрение и принятие Решения об исполнении бюджета Собранием Депутатов</a:t>
            </a:r>
          </a:p>
        </p:txBody>
      </p:sp>
      <p:sp>
        <p:nvSpPr>
          <p:cNvPr id="31" name="Нашивка 30"/>
          <p:cNvSpPr/>
          <p:nvPr/>
        </p:nvSpPr>
        <p:spPr>
          <a:xfrm rot="16200000">
            <a:off x="428626" y="5072062"/>
            <a:ext cx="2286000" cy="1285875"/>
          </a:xfrm>
          <a:prstGeom prst="chevron">
            <a:avLst>
              <a:gd name="adj" fmla="val 2770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Подписание и обнародование Решения об исполнении бюджета Главой поселения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9688" y="815975"/>
            <a:ext cx="2428875" cy="1143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Бюджет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 2013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2133600"/>
            <a:ext cx="2287588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 исполнено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7115303,42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112,7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6013" y="3500438"/>
            <a:ext cx="2303462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7264260,39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107,4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888" y="4652963"/>
            <a:ext cx="20716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148957,97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рублей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9" name="Стрелка углом 8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8625" y="2357438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489" name="Диаграмма 11"/>
          <p:cNvGraphicFramePr>
            <a:graphicFrameLocks/>
          </p:cNvGraphicFramePr>
          <p:nvPr/>
        </p:nvGraphicFramePr>
        <p:xfrm>
          <a:off x="3446463" y="1196975"/>
          <a:ext cx="5697537" cy="3967163"/>
        </p:xfrm>
        <a:graphic>
          <a:graphicData uri="http://schemas.openxmlformats.org/presentationml/2006/ole">
            <p:oleObj spid="_x0000_s20489" name="Диаграмма" r:id="rId3" imgW="5676821" imgH="3952907" progId="Excel.Chart.8">
              <p:embed/>
            </p:oleObj>
          </a:graphicData>
        </a:graphic>
      </p:graphicFrame>
      <p:sp>
        <p:nvSpPr>
          <p:cNvPr id="20497" name="TextBox 12"/>
          <p:cNvSpPr txBox="1">
            <a:spLocks noChangeArrowheads="1"/>
          </p:cNvSpPr>
          <p:nvPr/>
        </p:nvSpPr>
        <p:spPr bwMode="auto">
          <a:xfrm>
            <a:off x="7000875" y="1000125"/>
            <a:ext cx="928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млн. руб.</a:t>
            </a:r>
          </a:p>
        </p:txBody>
      </p:sp>
      <p:sp>
        <p:nvSpPr>
          <p:cNvPr id="20498" name="TextBox 13"/>
          <p:cNvSpPr txBox="1">
            <a:spLocks noChangeArrowheads="1"/>
          </p:cNvSpPr>
          <p:nvPr/>
        </p:nvSpPr>
        <p:spPr bwMode="auto">
          <a:xfrm>
            <a:off x="6215063" y="264318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7,3</a:t>
            </a:r>
          </a:p>
        </p:txBody>
      </p:sp>
      <p:sp>
        <p:nvSpPr>
          <p:cNvPr id="20499" name="TextBox 15"/>
          <p:cNvSpPr txBox="1">
            <a:spLocks noChangeArrowheads="1"/>
          </p:cNvSpPr>
          <p:nvPr/>
        </p:nvSpPr>
        <p:spPr bwMode="auto">
          <a:xfrm>
            <a:off x="5715000" y="271462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</a:t>
            </a:r>
          </a:p>
        </p:txBody>
      </p:sp>
      <p:sp>
        <p:nvSpPr>
          <p:cNvPr id="20500" name="TextBox 16"/>
          <p:cNvSpPr txBox="1">
            <a:spLocks noChangeArrowheads="1"/>
          </p:cNvSpPr>
          <p:nvPr/>
        </p:nvSpPr>
        <p:spPr bwMode="auto">
          <a:xfrm>
            <a:off x="4071938" y="2071688"/>
            <a:ext cx="642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6,3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0501" name="TextBox 18"/>
          <p:cNvSpPr txBox="1">
            <a:spLocks noChangeArrowheads="1"/>
          </p:cNvSpPr>
          <p:nvPr/>
        </p:nvSpPr>
        <p:spPr bwMode="auto">
          <a:xfrm>
            <a:off x="4572000" y="13414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</a:p>
        </p:txBody>
      </p:sp>
      <p:sp>
        <p:nvSpPr>
          <p:cNvPr id="20502" name="TextBox 19"/>
          <p:cNvSpPr txBox="1">
            <a:spLocks noChangeArrowheads="1"/>
          </p:cNvSpPr>
          <p:nvPr/>
        </p:nvSpPr>
        <p:spPr bwMode="auto">
          <a:xfrm>
            <a:off x="4932363" y="3284538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0,5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0503" name="TextBox 20"/>
          <p:cNvSpPr txBox="1">
            <a:spLocks noChangeArrowheads="1"/>
          </p:cNvSpPr>
          <p:nvPr/>
        </p:nvSpPr>
        <p:spPr bwMode="auto">
          <a:xfrm>
            <a:off x="6588125" y="3716338"/>
            <a:ext cx="71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</a:t>
            </a:r>
            <a:r>
              <a:rPr lang="ru-RU" sz="1400"/>
              <a:t>,</a:t>
            </a:r>
            <a:r>
              <a:rPr lang="ru-RU" sz="1400">
                <a:latin typeface="Calibri" pitchFamily="34" charset="0"/>
              </a:rPr>
              <a:t>2</a:t>
            </a:r>
          </a:p>
        </p:txBody>
      </p:sp>
      <p:sp>
        <p:nvSpPr>
          <p:cNvPr id="20504" name="Text Box 29"/>
          <p:cNvSpPr txBox="1">
            <a:spLocks noChangeArrowheads="1"/>
          </p:cNvSpPr>
          <p:nvPr/>
        </p:nvSpPr>
        <p:spPr bwMode="auto">
          <a:xfrm>
            <a:off x="4624388" y="65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179388" y="0"/>
            <a:ext cx="89646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ЗА 2013 год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0825" y="765175"/>
            <a:ext cx="3529013" cy="12144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Плановые показатели бюджета поселения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за 2014 год на 1 апреля 2014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2988" y="2133600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6993600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98,3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2988" y="3213100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7022400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96,7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013" y="4221163"/>
            <a:ext cx="21431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28800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руб.</a:t>
            </a:r>
          </a:p>
        </p:txBody>
      </p:sp>
      <p:sp>
        <p:nvSpPr>
          <p:cNvPr id="10" name="Стрелка углом 9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5288" y="23495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13" name="Диаграмма 14"/>
          <p:cNvGraphicFramePr>
            <a:graphicFrameLocks/>
          </p:cNvGraphicFramePr>
          <p:nvPr/>
        </p:nvGraphicFramePr>
        <p:xfrm>
          <a:off x="3398838" y="1341438"/>
          <a:ext cx="5745162" cy="4165600"/>
        </p:xfrm>
        <a:graphic>
          <a:graphicData uri="http://schemas.openxmlformats.org/presentationml/2006/ole">
            <p:oleObj spid="_x0000_s21513" name="Диаграмма" r:id="rId4" imgW="5743480" imgH="4162376" progId="Excel.Chart.8">
              <p:embed/>
            </p:oleObj>
          </a:graphicData>
        </a:graphic>
      </p:graphicFrame>
      <p:sp>
        <p:nvSpPr>
          <p:cNvPr id="21521" name="TextBox 15"/>
          <p:cNvSpPr txBox="1">
            <a:spLocks noChangeArrowheads="1"/>
          </p:cNvSpPr>
          <p:nvPr/>
        </p:nvSpPr>
        <p:spPr bwMode="auto">
          <a:xfrm>
            <a:off x="3857625" y="157162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7,0</a:t>
            </a:r>
          </a:p>
        </p:txBody>
      </p:sp>
      <p:sp>
        <p:nvSpPr>
          <p:cNvPr id="21522" name="TextBox 16"/>
          <p:cNvSpPr txBox="1">
            <a:spLocks noChangeArrowheads="1"/>
          </p:cNvSpPr>
          <p:nvPr/>
        </p:nvSpPr>
        <p:spPr bwMode="auto">
          <a:xfrm>
            <a:off x="4429125" y="1500188"/>
            <a:ext cx="642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3" name="TextBox 17"/>
          <p:cNvSpPr txBox="1">
            <a:spLocks noChangeArrowheads="1"/>
          </p:cNvSpPr>
          <p:nvPr/>
        </p:nvSpPr>
        <p:spPr bwMode="auto">
          <a:xfrm>
            <a:off x="4643438" y="3929063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0,51</a:t>
            </a:r>
          </a:p>
        </p:txBody>
      </p:sp>
      <p:sp>
        <p:nvSpPr>
          <p:cNvPr id="21524" name="TextBox 18"/>
          <p:cNvSpPr txBox="1">
            <a:spLocks noChangeArrowheads="1"/>
          </p:cNvSpPr>
          <p:nvPr/>
        </p:nvSpPr>
        <p:spPr bwMode="auto">
          <a:xfrm>
            <a:off x="5143500" y="2286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6,9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5" name="TextBox 19"/>
          <p:cNvSpPr txBox="1">
            <a:spLocks noChangeArrowheads="1"/>
          </p:cNvSpPr>
          <p:nvPr/>
        </p:nvSpPr>
        <p:spPr bwMode="auto">
          <a:xfrm>
            <a:off x="5508625" y="2205038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6,9</a:t>
            </a:r>
          </a:p>
        </p:txBody>
      </p:sp>
      <p:sp>
        <p:nvSpPr>
          <p:cNvPr id="21526" name="TextBox 20"/>
          <p:cNvSpPr txBox="1">
            <a:spLocks noChangeArrowheads="1"/>
          </p:cNvSpPr>
          <p:nvPr/>
        </p:nvSpPr>
        <p:spPr bwMode="auto">
          <a:xfrm>
            <a:off x="5715000" y="4071938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6858000" y="414337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8" name="TextBox 23"/>
          <p:cNvSpPr txBox="1">
            <a:spLocks noChangeArrowheads="1"/>
          </p:cNvSpPr>
          <p:nvPr/>
        </p:nvSpPr>
        <p:spPr bwMode="auto">
          <a:xfrm>
            <a:off x="6215063" y="2214563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9" name="TextBox 24"/>
          <p:cNvSpPr txBox="1">
            <a:spLocks noChangeArrowheads="1"/>
          </p:cNvSpPr>
          <p:nvPr/>
        </p:nvSpPr>
        <p:spPr bwMode="auto">
          <a:xfrm>
            <a:off x="6643688" y="2143125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30" name="Text Box 29"/>
          <p:cNvSpPr txBox="1">
            <a:spLocks noChangeArrowheads="1"/>
          </p:cNvSpPr>
          <p:nvPr/>
        </p:nvSpPr>
        <p:spPr bwMode="auto">
          <a:xfrm>
            <a:off x="2843213" y="333375"/>
            <a:ext cx="1173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НА 2014 ГОД И ПЛАНОВЫЙ ПЕРИОД 2015 и 2016 ГОДОВ                                                                   </a:t>
            </a:r>
          </a:p>
          <a:p>
            <a:pPr algn="r"/>
            <a:r>
              <a:rPr lang="ru-RU">
                <a:solidFill>
                  <a:schemeClr val="accent2"/>
                </a:solidFill>
              </a:rPr>
              <a:t>                                                    млн.руб.                                                                                                       </a:t>
            </a:r>
          </a:p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Диаграмма 3"/>
          <p:cNvGraphicFramePr>
            <a:graphicFrameLocks/>
          </p:cNvGraphicFramePr>
          <p:nvPr/>
        </p:nvGraphicFramePr>
        <p:xfrm>
          <a:off x="250825" y="981075"/>
          <a:ext cx="8674100" cy="5316538"/>
        </p:xfrm>
        <a:graphic>
          <a:graphicData uri="http://schemas.openxmlformats.org/presentationml/2006/ole">
            <p:oleObj spid="_x0000_s23554" name="Диаграмма" r:id="rId3" imgW="8677291" imgH="5314992" progId="Excel.Chart.8">
              <p:embed/>
            </p:oleObj>
          </a:graphicData>
        </a:graphic>
      </p:graphicFrame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4500563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77177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СТРУКТУРА ДОХОДОВ БЮДЖЕТА ТАБУНЩИКОВСКОГО СЕЛЬСКОГО  ПОСЕЛЕНИЯ НА 2014 год </a:t>
            </a:r>
          </a:p>
          <a:p>
            <a:pPr algn="r"/>
            <a:r>
              <a:rPr lang="ru-RU" b="1" i="1">
                <a:solidFill>
                  <a:schemeClr val="accent2"/>
                </a:solidFill>
              </a:rPr>
              <a:t>и на плановый период 2015 и 2016 годов                    млн.рублей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669</Words>
  <Application>Microsoft Office PowerPoint</Application>
  <PresentationFormat>Экран (4:3)</PresentationFormat>
  <Paragraphs>108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Тема Office</vt:lpstr>
      <vt:lpstr>Диаграмма</vt:lpstr>
      <vt:lpstr>Бюджет для граждан 1 квартал 2014 г</vt:lpstr>
      <vt:lpstr>Что такое бюджет?</vt:lpstr>
      <vt:lpstr>Слайд 3</vt:lpstr>
      <vt:lpstr>Гражданин и его участие в бюджетном процессе</vt:lpstr>
      <vt:lpstr>Гражданин и его участие в бюджетном процессе</vt:lpstr>
      <vt:lpstr>Слайд 6</vt:lpstr>
      <vt:lpstr>Слайд 7</vt:lpstr>
      <vt:lpstr>Слайд 8</vt:lpstr>
      <vt:lpstr>Слайд 9</vt:lpstr>
      <vt:lpstr>Слайд 10</vt:lpstr>
      <vt:lpstr>Исполнение  бюджета Табунщиковского сельского поселения по расхода на 01 апреля 2014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57</cp:revision>
  <dcterms:created xsi:type="dcterms:W3CDTF">2013-11-29T07:44:12Z</dcterms:created>
  <dcterms:modified xsi:type="dcterms:W3CDTF">2014-05-12T05:39:12Z</dcterms:modified>
</cp:coreProperties>
</file>