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5" r:id="rId4"/>
    <p:sldId id="258" r:id="rId5"/>
    <p:sldId id="259" r:id="rId6"/>
    <p:sldId id="260" r:id="rId7"/>
    <p:sldId id="261" r:id="rId8"/>
    <p:sldId id="266" r:id="rId9"/>
    <p:sldId id="268" r:id="rId10"/>
    <p:sldId id="267" r:id="rId11"/>
    <p:sldId id="269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E482"/>
    <a:srgbClr val="66FF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387" autoAdjust="0"/>
  </p:normalViewPr>
  <p:slideViewPr>
    <p:cSldViewPr>
      <p:cViewPr varScale="1">
        <p:scale>
          <a:sx n="67" d="100"/>
          <a:sy n="67" d="100"/>
        </p:scale>
        <p:origin x="-121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EA77EE-FA82-439D-896A-8FC5652654DC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F140CDC-5D75-4317-8E9D-051CC7C6FF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210E8-084B-4A98-9B7E-0F2A2BC8AF6D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E8EA2-D7A9-45F3-8E45-B1A6F78203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B0136-6F14-444A-9C7F-E334CB5CDE59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5F8A66-C46C-4340-8575-933169D849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8E0D0-0A9F-4EEA-B835-EB0D39215B03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0D683D-46E7-43C2-8E56-D41FB1AB83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65A70-2E4B-4406-9C4D-900A88D08AA6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D3B09-F068-4626-A104-4A0A55EEFB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5BDF5-61C8-4B40-A1CD-71572FDAF4F8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575BAA-DF72-441D-AB44-01A1DF4B24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ADAFAA-E491-4FDB-91A1-BA9E5255F1CB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D46B6-87E6-4145-AF5C-758C6B1DAE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1E18A-C4AF-4C5C-BCB4-2C1D14C27025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3BFE71-4130-4EAA-8669-A92FD83C7E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AFEBC-8D01-4DE2-9E50-F11048C50E37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DA994-1EF7-4A2F-80F7-3976BED4C5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4AFC5-0190-4931-8228-2AFAC97AEE54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C8AF9-087E-4909-A5AF-9372A6C5E9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6EB39-F668-4318-A575-8513E1D3AA08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5A34D-AFBF-44EF-85D0-E9510EB17F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EE3B3-5FD0-439C-AAC4-042F572CBB11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81B4D5-2643-4A24-9D49-3E74409C03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F4EB7B-617A-496E-8D1C-F3069205412B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94C21-86A2-44D5-9B96-2966FFE17F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AE48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5D7A44C-BBA8-4E72-A66F-EDB87AC94969}" type="datetimeFigureOut">
              <a:rPr lang="ru-RU"/>
              <a:pPr>
                <a:defRPr/>
              </a:pPr>
              <a:t>14.05.2014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6D1D0E1-3077-407A-90FA-EAAF1A972C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nsultant.ru/document/cons_doc_LAW_150353/?dst=100100" TargetMode="External"/><Relationship Id="rId2" Type="http://schemas.openxmlformats.org/officeDocument/2006/relationships/hyperlink" Target="http://www.consultant.ru/document/cons_doc_LAW_150355/?dst=100442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ctrTitle"/>
          </p:nvPr>
        </p:nvSpPr>
        <p:spPr>
          <a:xfrm>
            <a:off x="1116013" y="2565400"/>
            <a:ext cx="7267575" cy="388938"/>
          </a:xfrm>
        </p:spPr>
        <p:txBody>
          <a:bodyPr/>
          <a:lstStyle/>
          <a:p>
            <a:pPr eaLnBrk="1" hangingPunct="1"/>
            <a:r>
              <a:rPr lang="ru-RU" sz="3600" i="1" u="sng" smtClean="0">
                <a:solidFill>
                  <a:schemeClr val="hlink"/>
                </a:solidFill>
                <a:latin typeface="Arial" charset="0"/>
              </a:rPr>
              <a:t>Исполнение </a:t>
            </a:r>
            <a:r>
              <a:rPr lang="ru-RU" sz="3600" i="1" u="sng" smtClean="0">
                <a:solidFill>
                  <a:schemeClr val="hlink"/>
                </a:solidFill>
              </a:rPr>
              <a:t>Бюджет</a:t>
            </a:r>
            <a:r>
              <a:rPr lang="ru-RU" sz="3600" i="1" u="sng" smtClean="0">
                <a:solidFill>
                  <a:schemeClr val="hlink"/>
                </a:solidFill>
                <a:latin typeface="Arial" charset="0"/>
              </a:rPr>
              <a:t>а Табунщиковского сельского поселения</a:t>
            </a:r>
            <a:r>
              <a:rPr lang="ru-RU" sz="3600" i="1" u="sng" smtClean="0">
                <a:solidFill>
                  <a:schemeClr val="hlink"/>
                </a:solidFill>
              </a:rPr>
              <a:t> для граждан</a:t>
            </a:r>
            <a:br>
              <a:rPr lang="ru-RU" sz="3600" i="1" u="sng" smtClean="0">
                <a:solidFill>
                  <a:schemeClr val="hlink"/>
                </a:solidFill>
              </a:rPr>
            </a:br>
            <a:r>
              <a:rPr lang="ru-RU" sz="3600" i="1" u="sng" smtClean="0">
                <a:solidFill>
                  <a:schemeClr val="hlink"/>
                </a:solidFill>
                <a:latin typeface="Arial" charset="0"/>
              </a:rPr>
              <a:t>за 2013</a:t>
            </a:r>
            <a:r>
              <a:rPr lang="ru-RU" sz="3600" i="1" u="sng" smtClean="0">
                <a:solidFill>
                  <a:schemeClr val="hlink"/>
                </a:solidFill>
              </a:rPr>
              <a:t> г</a:t>
            </a:r>
            <a:r>
              <a:rPr lang="ru-RU" sz="3600" i="1" u="sng" smtClean="0">
                <a:solidFill>
                  <a:schemeClr val="hlink"/>
                </a:solidFill>
                <a:latin typeface="Arial" charset="0"/>
              </a:rPr>
              <a:t>од</a:t>
            </a:r>
          </a:p>
        </p:txBody>
      </p:sp>
      <p:sp>
        <p:nvSpPr>
          <p:cNvPr id="15362" name="TextBox 3"/>
          <p:cNvSpPr txBox="1">
            <a:spLocks noChangeArrowheads="1"/>
          </p:cNvSpPr>
          <p:nvPr/>
        </p:nvSpPr>
        <p:spPr bwMode="auto">
          <a:xfrm>
            <a:off x="1285875" y="571500"/>
            <a:ext cx="6286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Администрация Табунщиковского сельского поселения</a:t>
            </a:r>
          </a:p>
        </p:txBody>
      </p:sp>
      <p:sp>
        <p:nvSpPr>
          <p:cNvPr id="15363" name="TextBox 4"/>
          <p:cNvSpPr txBox="1">
            <a:spLocks noChangeArrowheads="1"/>
          </p:cNvSpPr>
          <p:nvPr/>
        </p:nvSpPr>
        <p:spPr bwMode="auto">
          <a:xfrm>
            <a:off x="2071688" y="5786438"/>
            <a:ext cx="492918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/>
              <a:t>с</a:t>
            </a:r>
            <a:r>
              <a:rPr lang="ru-RU" sz="1400">
                <a:latin typeface="Calibri" pitchFamily="34" charset="0"/>
              </a:rPr>
              <a:t>. </a:t>
            </a:r>
            <a:r>
              <a:rPr lang="ru-RU" sz="1400"/>
              <a:t>Табунщиково</a:t>
            </a:r>
          </a:p>
          <a:p>
            <a:pPr algn="ctr"/>
            <a:r>
              <a:rPr lang="ru-RU" sz="1400">
                <a:latin typeface="Calibri" pitchFamily="34" charset="0"/>
              </a:rPr>
              <a:t>2014 год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i="1" u="sng" smtClean="0">
                <a:solidFill>
                  <a:schemeClr val="accent2"/>
                </a:solidFill>
              </a:rPr>
              <a:t>Исполнение  бюджета Табунщиковского сельского поселения по расхода на 01 </a:t>
            </a:r>
            <a:r>
              <a:rPr lang="ru-RU" sz="2400" b="1" i="1" u="sng" smtClean="0">
                <a:solidFill>
                  <a:schemeClr val="accent2"/>
                </a:solidFill>
                <a:latin typeface="Arial" charset="0"/>
              </a:rPr>
              <a:t>января</a:t>
            </a:r>
            <a:r>
              <a:rPr lang="ru-RU" sz="2400" b="1" i="1" u="sng" smtClean="0">
                <a:solidFill>
                  <a:schemeClr val="accent2"/>
                </a:solidFill>
              </a:rPr>
              <a:t> 2014 год</a:t>
            </a:r>
            <a:br>
              <a:rPr lang="ru-RU" sz="2400" b="1" i="1" u="sng" smtClean="0">
                <a:solidFill>
                  <a:schemeClr val="accent2"/>
                </a:solidFill>
              </a:rPr>
            </a:br>
            <a:endParaRPr lang="ru-RU" sz="2400" b="1" i="1" u="sng" smtClean="0">
              <a:solidFill>
                <a:schemeClr val="accent2"/>
              </a:solidFill>
            </a:endParaRPr>
          </a:p>
        </p:txBody>
      </p:sp>
      <p:sp>
        <p:nvSpPr>
          <p:cNvPr id="26626" name="Rectangle 3"/>
          <p:cNvSpPr>
            <a:spLocks noGrp="1"/>
          </p:cNvSpPr>
          <p:nvPr>
            <p:ph type="body" idx="1"/>
          </p:nvPr>
        </p:nvSpPr>
        <p:spPr>
          <a:xfrm>
            <a:off x="0" y="1196975"/>
            <a:ext cx="9144000" cy="5661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1800" b="1" i="1" smtClean="0"/>
              <a:t>Расходная часть бюджета поселения за 1 квартал 2014 год исполнена на 96,37%,при плане 7 537 500,00рублей исполнение составило 7264 260,39 рублей. По разделу «Общегосударственные вопросы»(</a:t>
            </a:r>
            <a:r>
              <a:rPr lang="ru-RU" sz="1800" i="1" smtClean="0"/>
              <a:t>полномочия  по содержанию аппарата</a:t>
            </a:r>
            <a:r>
              <a:rPr lang="ru-RU" sz="1800" b="1" i="1" smtClean="0"/>
              <a:t>) исполнение составляет 97,98%при плане 3 594 600,00рублей фактическое исполнение составило 3 521 878,87 рублей. Раздел "Национальная оборона« </a:t>
            </a:r>
            <a:r>
              <a:rPr lang="ru-RU" sz="1800" i="1" smtClean="0"/>
              <a:t>(Расходы на осуществление полномочий по осуществлению первичного воинского учета  на территориях, где отсутствуют военные комиссариаты</a:t>
            </a:r>
            <a:r>
              <a:rPr lang="ru-RU" sz="1800" smtClean="0"/>
              <a:t> </a:t>
            </a:r>
            <a:r>
              <a:rPr lang="ru-RU" sz="1800" i="1" smtClean="0"/>
              <a:t>)</a:t>
            </a:r>
            <a:r>
              <a:rPr lang="ru-RU" sz="1800" b="1" i="1" smtClean="0"/>
              <a:t> при плане 149 300,00 рублей, исполнено 149 300,00 рублей, или 100%. Раздел "Национальная безопасность и правоохранительная деятельность " (Защита населения и территории от чрезвычайных ситуаций природного и техногенного характера, гражданская оборона)</a:t>
            </a:r>
            <a:r>
              <a:rPr lang="ru-RU" sz="1800" smtClean="0"/>
              <a:t> </a:t>
            </a:r>
            <a:r>
              <a:rPr lang="ru-RU" sz="1800" b="1" i="1" smtClean="0"/>
              <a:t>при плане 118 500,00 рублей, исполнено 118 500,00 рублей или 99,25%. Раздел "Национальная экономика" (Дорожное хозяйство (дорожные фонды)</a:t>
            </a:r>
            <a:r>
              <a:rPr lang="ru-RU" sz="1800" smtClean="0"/>
              <a:t> </a:t>
            </a:r>
            <a:r>
              <a:rPr lang="ru-RU" sz="1800" b="1" i="1" smtClean="0"/>
              <a:t>при плане 275 600.00рублей, факт 274 949,80 рублей, исполнение составило 99,8%. Раздел "Жилищно-коммунальное хозяйство" (расходы на содержание коммунального хозяйства и благоустройство)исполнен на 100%, при плане 1 674 400,00 рублей, освоено 1 673 914,88 рублей. Раздел "Культура, кинематография" (Расходы на обеспечение деятельности (оказание услуг) муниципальных учреждений Табунщиковского сельского поселения</a:t>
            </a:r>
            <a:r>
              <a:rPr lang="ru-RU" sz="1800" smtClean="0"/>
              <a:t> «</a:t>
            </a:r>
            <a:r>
              <a:rPr lang="ru-RU" sz="1800" b="1" i="1" smtClean="0"/>
              <a:t>СДК Табунщиковский», «Библиотека Табунщиковского сельского поселения»)при плановых назначениях 1 718 600,00 рублей, исполнено - 1526 602,60 рублей или 88,83%. Расходы по разделу "Физическая культура и спорт" денежные средства в сумме 6 500,00 рублей не использованы, по факту отсутствовия заключенных договоров.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8"/>
          <p:cNvSpPr>
            <a:spLocks noGrp="1"/>
          </p:cNvSpPr>
          <p:nvPr>
            <p:ph type="title"/>
          </p:nvPr>
        </p:nvSpPr>
        <p:spPr>
          <a:xfrm>
            <a:off x="611188" y="0"/>
            <a:ext cx="8075612" cy="692150"/>
          </a:xfrm>
        </p:spPr>
        <p:txBody>
          <a:bodyPr/>
          <a:lstStyle/>
          <a:p>
            <a:r>
              <a:rPr lang="ru-RU" sz="1000" smtClean="0">
                <a:latin typeface="Arial Cyr" pitchFamily="34" charset="0"/>
                <a:cs typeface="Arial" charset="0"/>
              </a:rPr>
              <a:t>ИНФОРМАЦИЯ</a:t>
            </a:r>
            <a:br>
              <a:rPr lang="ru-RU" sz="1000" smtClean="0">
                <a:latin typeface="Arial Cyr" pitchFamily="34" charset="0"/>
                <a:cs typeface="Arial" charset="0"/>
              </a:rPr>
            </a:br>
            <a:r>
              <a:rPr lang="ru-RU" sz="1000" smtClean="0">
                <a:latin typeface="Arial Cyr" pitchFamily="34" charset="0"/>
                <a:cs typeface="Arial" charset="0"/>
              </a:rPr>
              <a:t>об исполнении муниципальных долгосрочных целевых программ, ведомственных целевых программ и иных муниципальных программ (мероприятий) в муниципальном образовании "Табунщиковское сельское поселение" за 2013 год</a:t>
            </a:r>
          </a:p>
        </p:txBody>
      </p:sp>
      <p:graphicFrame>
        <p:nvGraphicFramePr>
          <p:cNvPr id="27984" name="Group 336"/>
          <p:cNvGraphicFramePr>
            <a:graphicFrameLocks noGrp="1"/>
          </p:cNvGraphicFramePr>
          <p:nvPr/>
        </p:nvGraphicFramePr>
        <p:xfrm>
          <a:off x="457200" y="765175"/>
          <a:ext cx="8229600" cy="6135688"/>
        </p:xfrm>
        <a:graphic>
          <a:graphicData uri="http://schemas.openxmlformats.org/drawingml/2006/table">
            <a:tbl>
              <a:tblPr/>
              <a:tblGrid>
                <a:gridCol w="230188"/>
                <a:gridCol w="2374900"/>
                <a:gridCol w="887412"/>
                <a:gridCol w="830263"/>
                <a:gridCol w="563562"/>
                <a:gridCol w="900113"/>
                <a:gridCol w="2443162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Название программы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 на 2013 год                      (тыс. руб.)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исполнение на 01.01.2014            (тыс. руб.)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исполнения 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Муниципальный заказчик  программы 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 эффективности использования бюджетных средств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Муниципальные долгосрочные целевые программы</a:t>
                      </a:r>
                      <a:endParaRPr kumimoji="0" lang="ru-RU" sz="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254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Сохранение и развитие культуры Табунщиковского сельского поселения на 2010-2014 годы 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1 718.60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1 526.60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88.83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Администрация Табунщиковского сельского поселения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b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55763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территории и развитие объектов коммунальной ин-фраструктуры и дорожного хозяйства Табунщиковского сельского поселения на 2011-2014 годы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1 950.00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1 949.00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99.95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Администрация Табунщиковского сельского поселения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90%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Пожарная безопасность и защита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населения и территорий 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Табунщиковского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сельского поселения от</a:t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чрезвычайных ситуаций на 2011-2014 годы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20.00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19.10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95.50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Администрация Табунщиковского сельского поселения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85%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4838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физической культуры и спорта в Табунщиковскомсельском поселении на 2011-2014 годы</a:t>
                      </a:r>
                      <a:r>
                        <a:rPr kumimoji="0" lang="ru-RU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»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6.50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Администрация Табунщиковского сельского поселения</a:t>
                      </a: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                                     50%</a:t>
                      </a:r>
                      <a:br>
                        <a:rPr kumimoji="0" lang="ru-RU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ru-RU" sz="9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716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3 695.10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3 494.70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94.58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cs typeface="Times New Roman" pitchFamily="18" charset="0"/>
                        </a:rPr>
                        <a:t> 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547.4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Что такое бюджет?</a:t>
            </a:r>
            <a:endParaRPr lang="ru-RU" dirty="0"/>
          </a:p>
        </p:txBody>
      </p:sp>
      <p:sp>
        <p:nvSpPr>
          <p:cNvPr id="16386" name="TextBox 3"/>
          <p:cNvSpPr txBox="1">
            <a:spLocks noChangeArrowheads="1"/>
          </p:cNvSpPr>
          <p:nvPr/>
        </p:nvSpPr>
        <p:spPr bwMode="auto">
          <a:xfrm>
            <a:off x="1357313" y="857250"/>
            <a:ext cx="64293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latin typeface="Calibri" pitchFamily="34" charset="0"/>
              </a:rPr>
              <a:t>Структура бюджета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071813" y="1357313"/>
            <a:ext cx="2714625" cy="1357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257540" y="1519225"/>
            <a:ext cx="2714644" cy="135732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 ПОСЕЛЕНИЯ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357290" y="3581400"/>
            <a:ext cx="3224234" cy="1704988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/>
                <a:solidFill>
                  <a:srgbClr val="00B05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ДОХОДЫ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dirty="0">
                <a:solidFill>
                  <a:schemeClr val="tx1"/>
                </a:solidFill>
              </a:rPr>
              <a:t>-поступления денежных средств (налоги  юр. и физ. лиц , штрафы, административные  платежи и сборы, финансовая помощь)</a:t>
            </a:r>
          </a:p>
        </p:txBody>
      </p:sp>
      <p:sp>
        <p:nvSpPr>
          <p:cNvPr id="9" name="Стрелка вниз 8"/>
          <p:cNvSpPr/>
          <p:nvPr/>
        </p:nvSpPr>
        <p:spPr>
          <a:xfrm rot="1615406">
            <a:off x="3735388" y="2771775"/>
            <a:ext cx="454025" cy="831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845051" y="3265139"/>
            <a:ext cx="3490938" cy="2409477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РАСХОДЫ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7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 выплачиваемые из бюджета денежные средства (финансовое обеспечение муниципальных учреждений, содержание внутрипоселковых дорог, капитальный ремонт МКД и др.)</a:t>
            </a:r>
          </a:p>
        </p:txBody>
      </p:sp>
      <p:sp>
        <p:nvSpPr>
          <p:cNvPr id="12" name="Стрелка вниз 11"/>
          <p:cNvSpPr/>
          <p:nvPr/>
        </p:nvSpPr>
        <p:spPr>
          <a:xfrm rot="19888064">
            <a:off x="4957763" y="2771775"/>
            <a:ext cx="452437" cy="831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900113" y="5876925"/>
            <a:ext cx="7672387" cy="119062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latin typeface="Calibri" pitchFamily="34" charset="0"/>
              </a:rPr>
              <a:t>ДЕФ</a:t>
            </a:r>
            <a:r>
              <a:rPr lang="ru-RU"/>
              <a:t>И</a:t>
            </a:r>
            <a:r>
              <a:rPr lang="ru-RU">
                <a:latin typeface="Calibri" pitchFamily="34" charset="0"/>
              </a:rPr>
              <a:t>ЦИТ бюджета – превышение расходов бюджета на его доходами.</a:t>
            </a:r>
            <a:endParaRPr lang="ru-RU"/>
          </a:p>
          <a:p>
            <a:pPr>
              <a:defRPr/>
            </a:pPr>
            <a:r>
              <a:rPr lang="ru-RU">
                <a:latin typeface="Calibri" pitchFamily="34" charset="0"/>
              </a:rPr>
              <a:t> ПРОФИЦИТ бюджета – превышение доходов бюджета над расходами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1"/>
          <p:cNvSpPr txBox="1">
            <a:spLocks noChangeArrowheads="1"/>
          </p:cNvSpPr>
          <p:nvPr/>
        </p:nvSpPr>
        <p:spPr bwMode="auto">
          <a:xfrm>
            <a:off x="357188" y="357188"/>
            <a:ext cx="8572500" cy="618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latin typeface="Calibri" pitchFamily="34" charset="0"/>
              </a:rPr>
              <a:t>Бюджетный кодекс Российской Федерации (БК РФ) от 31.07.1998 N 145-ФЗ </a:t>
            </a:r>
          </a:p>
          <a:p>
            <a:pPr algn="ctr"/>
            <a:r>
              <a:rPr lang="ru-RU" b="1">
                <a:latin typeface="Calibri" pitchFamily="34" charset="0"/>
              </a:rPr>
              <a:t> (88 изменений)</a:t>
            </a:r>
            <a:endParaRPr lang="ru-RU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  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Статья 28. Перечень принципов бюджетной системы Российской Федерации</a:t>
            </a:r>
          </a:p>
          <a:p>
            <a:r>
              <a:rPr lang="ru-RU">
                <a:latin typeface="Calibri" pitchFamily="34" charset="0"/>
              </a:rPr>
              <a:t> Бюджетная система Российской Федерации основана на принципах:</a:t>
            </a:r>
          </a:p>
          <a:p>
            <a:r>
              <a:rPr lang="ru-RU">
                <a:latin typeface="Calibri" pitchFamily="34" charset="0"/>
              </a:rPr>
              <a:t>1) единства бюджетной системы Российской Федерации;</a:t>
            </a:r>
          </a:p>
          <a:p>
            <a:r>
              <a:rPr lang="ru-RU">
                <a:latin typeface="Calibri" pitchFamily="34" charset="0"/>
              </a:rPr>
              <a:t>2) разграничения доходов, расходов и источников финансирования дефицитов бюджетов между бюджетами бюджетной системы Российской Федерации;</a:t>
            </a:r>
          </a:p>
          <a:p>
            <a:r>
              <a:rPr lang="ru-RU">
                <a:latin typeface="Calibri" pitchFamily="34" charset="0"/>
              </a:rPr>
              <a:t>3) самостоятельности бюджетов;</a:t>
            </a:r>
          </a:p>
          <a:p>
            <a:r>
              <a:rPr lang="ru-RU">
                <a:latin typeface="Calibri" pitchFamily="34" charset="0"/>
              </a:rPr>
              <a:t>4) равенства бюджетных прав субъектов Российской Федерации, муниципальных образований;</a:t>
            </a:r>
          </a:p>
          <a:p>
            <a:r>
              <a:rPr lang="ru-RU">
                <a:latin typeface="Calibri" pitchFamily="34" charset="0"/>
              </a:rPr>
              <a:t>5) полноты отражения доходов, расходов и источников финансирования дефицитов бюджетов;</a:t>
            </a:r>
          </a:p>
          <a:p>
            <a:r>
              <a:rPr lang="ru-RU">
                <a:latin typeface="Calibri" pitchFamily="34" charset="0"/>
              </a:rPr>
              <a:t>6) сбалансированности бюджета;</a:t>
            </a:r>
          </a:p>
          <a:p>
            <a:r>
              <a:rPr lang="ru-RU" b="1">
                <a:latin typeface="Calibri" pitchFamily="34" charset="0"/>
              </a:rPr>
              <a:t>7) эффективности использования бюджетных средств;</a:t>
            </a:r>
            <a:endParaRPr lang="ru-RU">
              <a:latin typeface="Calibri" pitchFamily="34" charset="0"/>
            </a:endParaRPr>
          </a:p>
          <a:p>
            <a:r>
              <a:rPr lang="ru-RU" b="1">
                <a:latin typeface="Calibri" pitchFamily="34" charset="0"/>
              </a:rPr>
              <a:t>(в ред. Федеральных законов от 26.04.2007 </a:t>
            </a:r>
            <a:r>
              <a:rPr lang="ru-RU" b="1" u="sng">
                <a:latin typeface="Calibri" pitchFamily="34" charset="0"/>
                <a:hlinkClick r:id="rId2"/>
              </a:rPr>
              <a:t>N 63-ФЗ</a:t>
            </a:r>
            <a:r>
              <a:rPr lang="ru-RU" b="1">
                <a:latin typeface="Calibri" pitchFamily="34" charset="0"/>
              </a:rPr>
              <a:t>, от 07.05.2013 </a:t>
            </a:r>
            <a:r>
              <a:rPr lang="ru-RU" b="1" u="sng">
                <a:latin typeface="Calibri" pitchFamily="34" charset="0"/>
                <a:hlinkClick r:id="rId3"/>
              </a:rPr>
              <a:t>N 104-ФЗ</a:t>
            </a:r>
            <a:r>
              <a:rPr lang="ru-RU" b="1">
                <a:latin typeface="Calibri" pitchFamily="34" charset="0"/>
              </a:rPr>
              <a:t>)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8) общего (совокупного) покрытия расходов бюджетов;</a:t>
            </a:r>
          </a:p>
          <a:p>
            <a:r>
              <a:rPr lang="ru-RU" b="1">
                <a:latin typeface="Calibri" pitchFamily="34" charset="0"/>
              </a:rPr>
              <a:t>9) прозрачности (открытости);</a:t>
            </a:r>
            <a:endParaRPr lang="ru-RU">
              <a:latin typeface="Calibri" pitchFamily="34" charset="0"/>
            </a:endParaRPr>
          </a:p>
          <a:p>
            <a:r>
              <a:rPr lang="ru-RU">
                <a:latin typeface="Calibri" pitchFamily="34" charset="0"/>
              </a:rPr>
              <a:t>10) достоверности бюджета;</a:t>
            </a:r>
          </a:p>
          <a:p>
            <a:r>
              <a:rPr lang="ru-RU">
                <a:latin typeface="Calibri" pitchFamily="34" charset="0"/>
              </a:rPr>
              <a:t>11) адресности и целевого характера бюджетных средств;</a:t>
            </a:r>
          </a:p>
          <a:p>
            <a:r>
              <a:rPr lang="ru-RU">
                <a:latin typeface="Calibri" pitchFamily="34" charset="0"/>
              </a:rPr>
              <a:t>12) подведомственности расходов бюджетов;</a:t>
            </a:r>
          </a:p>
          <a:p>
            <a:r>
              <a:rPr lang="ru-RU">
                <a:latin typeface="Calibri" pitchFamily="34" charset="0"/>
              </a:rPr>
              <a:t>13) единства кассы.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500063" y="214313"/>
            <a:ext cx="8229600" cy="654050"/>
          </a:xfrm>
        </p:spPr>
        <p:txBody>
          <a:bodyPr/>
          <a:lstStyle/>
          <a:p>
            <a:pPr eaLnBrk="1" hangingPunct="1"/>
            <a:r>
              <a:rPr lang="ru-RU" sz="3000" smtClean="0"/>
              <a:t>Гражданин и его участие в бюджетном процессе</a:t>
            </a:r>
          </a:p>
        </p:txBody>
      </p:sp>
      <p:sp>
        <p:nvSpPr>
          <p:cNvPr id="6" name="Овал 5"/>
          <p:cNvSpPr/>
          <p:nvPr/>
        </p:nvSpPr>
        <p:spPr>
          <a:xfrm>
            <a:off x="4214810" y="2643182"/>
            <a:ext cx="2143140" cy="1000132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БЮДЖЕТ</a:t>
            </a:r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3786188" y="3714750"/>
            <a:ext cx="3214687" cy="107156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dirty="0"/>
              <a:t>как получатель социальных гарантий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43375" y="785813"/>
            <a:ext cx="2214563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Составляет доходную часть бюджета поселения</a:t>
            </a:r>
          </a:p>
        </p:txBody>
      </p:sp>
      <p:sp>
        <p:nvSpPr>
          <p:cNvPr id="12" name="Скругленная прямоугольная выноска 11"/>
          <p:cNvSpPr/>
          <p:nvPr/>
        </p:nvSpPr>
        <p:spPr>
          <a:xfrm>
            <a:off x="285720" y="785794"/>
            <a:ext cx="2071702" cy="2071702"/>
          </a:xfrm>
          <a:prstGeom prst="wedgeRoundRectCallout">
            <a:avLst>
              <a:gd name="adj1" fmla="val 118268"/>
              <a:gd name="adj2" fmla="val 558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Возможности  влияния  гражданина  на состав  бюджета</a:t>
            </a: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4071938" y="2000250"/>
            <a:ext cx="2428875" cy="642938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как налогоплательщик 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429000" y="4857750"/>
            <a:ext cx="4000500" cy="114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Получает социальные гарантии – расходная часть бюджета (</a:t>
            </a:r>
            <a:r>
              <a:rPr lang="ru-RU" dirty="0" err="1"/>
              <a:t>досугово-культурное</a:t>
            </a:r>
            <a:r>
              <a:rPr lang="ru-RU" dirty="0"/>
              <a:t> развитие и др.)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357188" y="142875"/>
            <a:ext cx="8229600" cy="654050"/>
          </a:xfrm>
        </p:spPr>
        <p:txBody>
          <a:bodyPr/>
          <a:lstStyle/>
          <a:p>
            <a:pPr eaLnBrk="1" hangingPunct="1"/>
            <a:r>
              <a:rPr lang="ru-RU" sz="3000" smtClean="0"/>
              <a:t>Гражданин и его участие в бюджетном процессе</a:t>
            </a:r>
          </a:p>
        </p:txBody>
      </p:sp>
      <p:sp>
        <p:nvSpPr>
          <p:cNvPr id="5" name="Нашивка 4"/>
          <p:cNvSpPr/>
          <p:nvPr/>
        </p:nvSpPr>
        <p:spPr>
          <a:xfrm>
            <a:off x="1143000" y="2857500"/>
            <a:ext cx="571500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1143000" y="3786188"/>
            <a:ext cx="571500" cy="50006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1214438" y="4714875"/>
            <a:ext cx="571500" cy="500063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857375" y="2714625"/>
            <a:ext cx="6572250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Оценка качества предоставления муниципальных услуг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57375" y="3643313"/>
            <a:ext cx="6572250" cy="7858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Публичные слушания проекта Решения Собрания Депутатов Табунщиковского сельского поселения  о  бюджете поселения (проходит ежегодно) 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857375" y="4572000"/>
            <a:ext cx="6572250" cy="78581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  <a:cs typeface="Arial" charset="0"/>
              </a:rPr>
              <a:t>Публичные слушания проекта Решения Собрания Депутатов Табунщиковского сельского поселения об исполнении бюджета поселения  (проходит ежегодно)</a:t>
            </a:r>
          </a:p>
        </p:txBody>
      </p:sp>
      <p:sp>
        <p:nvSpPr>
          <p:cNvPr id="13" name="Скругленная прямоугольная выноска 12"/>
          <p:cNvSpPr/>
          <p:nvPr/>
        </p:nvSpPr>
        <p:spPr>
          <a:xfrm>
            <a:off x="428596" y="714356"/>
            <a:ext cx="2071702" cy="1857388"/>
          </a:xfrm>
          <a:prstGeom prst="wedgeRoundRectCallout">
            <a:avLst>
              <a:gd name="adj1" fmla="val 118268"/>
              <a:gd name="adj2" fmla="val 55813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Возможности  влияния  гражданина  на состав  бюджета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9525" y="0"/>
            <a:ext cx="7972452" cy="368280"/>
          </a:xfrm>
        </p:spPr>
        <p:txBody>
          <a:bodyPr rtlCol="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Этапы бюджетного процесса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429000" y="2357438"/>
            <a:ext cx="2214563" cy="1571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БЮДЖЕТНЫЙ ПРОЦЕСС</a:t>
            </a:r>
          </a:p>
        </p:txBody>
      </p:sp>
      <p:sp>
        <p:nvSpPr>
          <p:cNvPr id="4" name="Стрелка вправо 3"/>
          <p:cNvSpPr/>
          <p:nvPr/>
        </p:nvSpPr>
        <p:spPr>
          <a:xfrm rot="18096931">
            <a:off x="1383825" y="2013715"/>
            <a:ext cx="3945289" cy="856436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solidFill>
                  <a:schemeClr val="accent6">
                    <a:lumMod val="50000"/>
                  </a:schemeClr>
                </a:solidFill>
                <a:effectLst>
                  <a:reflection blurRad="12700" stA="50000" endPos="50000" dist="5000" dir="5400000" sy="-100000" rotWithShape="0"/>
                </a:effectLst>
              </a:rPr>
              <a:t>Планирование</a:t>
            </a:r>
          </a:p>
        </p:txBody>
      </p:sp>
      <p:sp>
        <p:nvSpPr>
          <p:cNvPr id="5" name="Нашивка 4"/>
          <p:cNvSpPr/>
          <p:nvPr/>
        </p:nvSpPr>
        <p:spPr>
          <a:xfrm>
            <a:off x="0" y="2000250"/>
            <a:ext cx="3143250" cy="357188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Рассмотрение  Собранием Депутатов</a:t>
            </a:r>
          </a:p>
        </p:txBody>
      </p:sp>
      <p:sp>
        <p:nvSpPr>
          <p:cNvPr id="6" name="Нашивка 5"/>
          <p:cNvSpPr/>
          <p:nvPr/>
        </p:nvSpPr>
        <p:spPr>
          <a:xfrm>
            <a:off x="0" y="2428875"/>
            <a:ext cx="2857500" cy="714375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Представление бюджета Администрацией  на рассмотрение  Собранием Депутатов</a:t>
            </a:r>
          </a:p>
        </p:txBody>
      </p:sp>
      <p:sp>
        <p:nvSpPr>
          <p:cNvPr id="7" name="Нашивка 6"/>
          <p:cNvSpPr/>
          <p:nvPr/>
        </p:nvSpPr>
        <p:spPr>
          <a:xfrm>
            <a:off x="-4763" y="3181350"/>
            <a:ext cx="2428876" cy="642938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Одобрение бюджета Администрацией </a:t>
            </a:r>
          </a:p>
        </p:txBody>
      </p:sp>
      <p:sp>
        <p:nvSpPr>
          <p:cNvPr id="8" name="Нашивка 7"/>
          <p:cNvSpPr/>
          <p:nvPr/>
        </p:nvSpPr>
        <p:spPr>
          <a:xfrm>
            <a:off x="0" y="3857625"/>
            <a:ext cx="2000250" cy="571500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Формирование бюджета</a:t>
            </a:r>
          </a:p>
        </p:txBody>
      </p:sp>
      <p:sp>
        <p:nvSpPr>
          <p:cNvPr id="9" name="Нашивка 8"/>
          <p:cNvSpPr/>
          <p:nvPr/>
        </p:nvSpPr>
        <p:spPr>
          <a:xfrm>
            <a:off x="0" y="428625"/>
            <a:ext cx="3857625" cy="571500"/>
          </a:xfrm>
          <a:prstGeom prst="chevron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Подписание и обнародование бюджета Главой поселения</a:t>
            </a:r>
          </a:p>
        </p:txBody>
      </p:sp>
      <p:sp>
        <p:nvSpPr>
          <p:cNvPr id="10" name="Нашивка 9"/>
          <p:cNvSpPr/>
          <p:nvPr/>
        </p:nvSpPr>
        <p:spPr>
          <a:xfrm>
            <a:off x="0" y="1500188"/>
            <a:ext cx="3429000" cy="428625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Публичные слушания бюджета</a:t>
            </a:r>
          </a:p>
        </p:txBody>
      </p:sp>
      <p:sp>
        <p:nvSpPr>
          <p:cNvPr id="11" name="Нашивка 10"/>
          <p:cNvSpPr/>
          <p:nvPr/>
        </p:nvSpPr>
        <p:spPr>
          <a:xfrm>
            <a:off x="0" y="1071563"/>
            <a:ext cx="3643313" cy="357187"/>
          </a:xfrm>
          <a:prstGeom prst="chevron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Принятие бюджета Собранием Депутатов</a:t>
            </a:r>
          </a:p>
        </p:txBody>
      </p:sp>
      <p:sp>
        <p:nvSpPr>
          <p:cNvPr id="12" name="Стрелка вправо 11"/>
          <p:cNvSpPr/>
          <p:nvPr/>
        </p:nvSpPr>
        <p:spPr>
          <a:xfrm rot="3483334">
            <a:off x="3766740" y="1960766"/>
            <a:ext cx="3749722" cy="856436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ИСПОЛНЕНИЕ</a:t>
            </a:r>
          </a:p>
        </p:txBody>
      </p:sp>
      <p:sp>
        <p:nvSpPr>
          <p:cNvPr id="13" name="Нашивка 12"/>
          <p:cNvSpPr/>
          <p:nvPr/>
        </p:nvSpPr>
        <p:spPr>
          <a:xfrm flipH="1">
            <a:off x="5143500" y="428625"/>
            <a:ext cx="4000500" cy="500063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Финансовое обеспечение муниципальных учреждений</a:t>
            </a:r>
          </a:p>
        </p:txBody>
      </p:sp>
      <p:sp>
        <p:nvSpPr>
          <p:cNvPr id="15" name="Нашивка 14"/>
          <p:cNvSpPr/>
          <p:nvPr/>
        </p:nvSpPr>
        <p:spPr>
          <a:xfrm flipH="1">
            <a:off x="6500813" y="2928938"/>
            <a:ext cx="2643187" cy="57150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Оплата иных расходов</a:t>
            </a:r>
          </a:p>
        </p:txBody>
      </p:sp>
      <p:sp>
        <p:nvSpPr>
          <p:cNvPr id="16" name="Нашивка 15"/>
          <p:cNvSpPr/>
          <p:nvPr/>
        </p:nvSpPr>
        <p:spPr>
          <a:xfrm flipH="1">
            <a:off x="5286375" y="1000125"/>
            <a:ext cx="3857625" cy="57150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Заключение контрактов и договоров</a:t>
            </a:r>
          </a:p>
        </p:txBody>
      </p:sp>
      <p:sp>
        <p:nvSpPr>
          <p:cNvPr id="17" name="Нашивка 16"/>
          <p:cNvSpPr/>
          <p:nvPr/>
        </p:nvSpPr>
        <p:spPr>
          <a:xfrm flipH="1">
            <a:off x="5715000" y="1643063"/>
            <a:ext cx="3429000" cy="57150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Строительство и содержание социально значимых объектов</a:t>
            </a:r>
          </a:p>
        </p:txBody>
      </p:sp>
      <p:sp>
        <p:nvSpPr>
          <p:cNvPr id="18" name="Нашивка 17"/>
          <p:cNvSpPr/>
          <p:nvPr/>
        </p:nvSpPr>
        <p:spPr>
          <a:xfrm flipH="1">
            <a:off x="6072188" y="2286000"/>
            <a:ext cx="3071812" cy="571500"/>
          </a:xfrm>
          <a:prstGeom prst="chevro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Оплата труда</a:t>
            </a:r>
          </a:p>
        </p:txBody>
      </p:sp>
      <p:sp>
        <p:nvSpPr>
          <p:cNvPr id="20" name="Стрелка вправо 19"/>
          <p:cNvSpPr/>
          <p:nvPr/>
        </p:nvSpPr>
        <p:spPr>
          <a:xfrm flipH="1">
            <a:off x="2500298" y="3857628"/>
            <a:ext cx="4143404" cy="856436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cap="all" dirty="0">
                <a:ln w="0"/>
                <a:solidFill>
                  <a:srgbClr val="00B050"/>
                </a:solidFill>
                <a:effectLst>
                  <a:reflection blurRad="12700" stA="50000" endPos="50000" dist="5000" dir="5400000" sy="-100000" rotWithShape="0"/>
                </a:effectLst>
              </a:rPr>
              <a:t>Отчетность</a:t>
            </a:r>
          </a:p>
        </p:txBody>
      </p:sp>
      <p:sp>
        <p:nvSpPr>
          <p:cNvPr id="23" name="Нашивка 22"/>
          <p:cNvSpPr/>
          <p:nvPr/>
        </p:nvSpPr>
        <p:spPr>
          <a:xfrm rot="16200000">
            <a:off x="6893719" y="5393532"/>
            <a:ext cx="2357437" cy="571500"/>
          </a:xfrm>
          <a:prstGeom prst="chevron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Составление отчетности</a:t>
            </a:r>
          </a:p>
        </p:txBody>
      </p:sp>
      <p:sp>
        <p:nvSpPr>
          <p:cNvPr id="25" name="Нашивка 24"/>
          <p:cNvSpPr/>
          <p:nvPr/>
        </p:nvSpPr>
        <p:spPr>
          <a:xfrm rot="16200000">
            <a:off x="6036469" y="5179219"/>
            <a:ext cx="2286000" cy="1071562"/>
          </a:xfrm>
          <a:prstGeom prst="chevron">
            <a:avLst>
              <a:gd name="adj" fmla="val 30606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Формирование решения Собрания Депутатов об исполнении бюджета</a:t>
            </a:r>
          </a:p>
        </p:txBody>
      </p:sp>
      <p:sp>
        <p:nvSpPr>
          <p:cNvPr id="26" name="Нашивка 25"/>
          <p:cNvSpPr/>
          <p:nvPr/>
        </p:nvSpPr>
        <p:spPr>
          <a:xfrm rot="16200000">
            <a:off x="4750594" y="5036344"/>
            <a:ext cx="2357437" cy="1285875"/>
          </a:xfrm>
          <a:prstGeom prst="chevron">
            <a:avLst>
              <a:gd name="adj" fmla="val 24142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Одобрение Решения Собрания Депутатов об исполнении бюджета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Администрацией</a:t>
            </a:r>
          </a:p>
        </p:txBody>
      </p:sp>
      <p:sp>
        <p:nvSpPr>
          <p:cNvPr id="27" name="Нашивка 26"/>
          <p:cNvSpPr/>
          <p:nvPr/>
        </p:nvSpPr>
        <p:spPr>
          <a:xfrm rot="16200000">
            <a:off x="3464719" y="5107782"/>
            <a:ext cx="2357437" cy="1143000"/>
          </a:xfrm>
          <a:prstGeom prst="chevron">
            <a:avLst>
              <a:gd name="adj" fmla="val 22871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Представление Администрацией поселения решения об исполнении бюджета на Собрание Депутатов</a:t>
            </a:r>
          </a:p>
        </p:txBody>
      </p:sp>
      <p:sp>
        <p:nvSpPr>
          <p:cNvPr id="28" name="Нашивка 27"/>
          <p:cNvSpPr/>
          <p:nvPr/>
        </p:nvSpPr>
        <p:spPr>
          <a:xfrm rot="16200000">
            <a:off x="2428875" y="5286376"/>
            <a:ext cx="2357437" cy="785812"/>
          </a:xfrm>
          <a:prstGeom prst="chevron">
            <a:avLst>
              <a:gd name="adj" fmla="val 3545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Публичные слушания об исполнении бюджета</a:t>
            </a:r>
          </a:p>
        </p:txBody>
      </p:sp>
      <p:sp>
        <p:nvSpPr>
          <p:cNvPr id="29" name="Нашивка 28"/>
          <p:cNvSpPr/>
          <p:nvPr/>
        </p:nvSpPr>
        <p:spPr>
          <a:xfrm rot="16200000">
            <a:off x="1535906" y="5250657"/>
            <a:ext cx="2357437" cy="857250"/>
          </a:xfrm>
          <a:prstGeom prst="chevron">
            <a:avLst>
              <a:gd name="adj" fmla="val 33839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Рассмотрение и принятие Решения об исполнении бюджета Собранием Депутатов</a:t>
            </a:r>
          </a:p>
        </p:txBody>
      </p:sp>
      <p:sp>
        <p:nvSpPr>
          <p:cNvPr id="31" name="Нашивка 30"/>
          <p:cNvSpPr/>
          <p:nvPr/>
        </p:nvSpPr>
        <p:spPr>
          <a:xfrm rot="16200000">
            <a:off x="428626" y="5072062"/>
            <a:ext cx="2286000" cy="1285875"/>
          </a:xfrm>
          <a:prstGeom prst="chevron">
            <a:avLst>
              <a:gd name="adj" fmla="val 27705"/>
            </a:avLst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200" dirty="0">
                <a:solidFill>
                  <a:schemeClr val="tx1"/>
                </a:solidFill>
              </a:rPr>
              <a:t>Подписание и обнародование Решения об исполнении бюджета Главой поселения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с двумя скругленными противолежащими углами 2"/>
          <p:cNvSpPr/>
          <p:nvPr/>
        </p:nvSpPr>
        <p:spPr>
          <a:xfrm>
            <a:off x="39688" y="815975"/>
            <a:ext cx="2428875" cy="1143000"/>
          </a:xfrm>
          <a:prstGeom prst="round2Diag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Бюджет поселения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за 2013 год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971550" y="2133600"/>
            <a:ext cx="2287588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Доходы</a:t>
            </a:r>
            <a:r>
              <a:rPr lang="ru-RU" b="1">
                <a:solidFill>
                  <a:srgbClr val="FFFFFF"/>
                </a:solidFill>
                <a:latin typeface="Arial" charset="0"/>
                <a:cs typeface="Arial" charset="0"/>
              </a:rPr>
              <a:t> исполнено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7115303,42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руб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лей</a:t>
            </a:r>
            <a:r>
              <a:rPr lang="ru-RU">
                <a:solidFill>
                  <a:srgbClr val="FFFFFF"/>
                </a:solidFill>
                <a:cs typeface="Arial" charset="0"/>
              </a:rPr>
              <a:t>.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112,7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2012 г.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116013" y="3500438"/>
            <a:ext cx="2303462" cy="10810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Расходы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7264260,39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руб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лей</a:t>
            </a:r>
            <a:r>
              <a:rPr lang="ru-RU">
                <a:solidFill>
                  <a:srgbClr val="FFFFFF"/>
                </a:solidFill>
                <a:cs typeface="Arial" charset="0"/>
              </a:rPr>
              <a:t>.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107,4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2012 г.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58888" y="4652963"/>
            <a:ext cx="2071687" cy="11525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  <a:cs typeface="Arial" charset="0"/>
              </a:rPr>
              <a:t>Дефицит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148957,97</a:t>
            </a:r>
            <a:r>
              <a:rPr lang="ru-RU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рублей</a:t>
            </a:r>
            <a:r>
              <a:rPr lang="ru-RU">
                <a:solidFill>
                  <a:srgbClr val="FFFFFF"/>
                </a:solidFill>
                <a:cs typeface="Arial" charset="0"/>
              </a:rPr>
              <a:t>.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  <a:latin typeface="Arial" charset="0"/>
                <a:cs typeface="Arial" charset="0"/>
              </a:rPr>
              <a:t>40</a:t>
            </a:r>
            <a:r>
              <a:rPr lang="ru-RU">
                <a:solidFill>
                  <a:srgbClr val="FFFFFF"/>
                </a:solidFill>
                <a:cs typeface="Arial" charset="0"/>
              </a:rPr>
              <a:t>% к 2012 г.</a:t>
            </a:r>
          </a:p>
        </p:txBody>
      </p:sp>
      <p:sp>
        <p:nvSpPr>
          <p:cNvPr id="9" name="Стрелка углом 8"/>
          <p:cNvSpPr/>
          <p:nvPr/>
        </p:nvSpPr>
        <p:spPr>
          <a:xfrm flipV="1">
            <a:off x="214313" y="2000250"/>
            <a:ext cx="857250" cy="28575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2193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428625" y="2357438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28625" y="3429000"/>
            <a:ext cx="642938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0489" name="Диаграмма 11"/>
          <p:cNvGraphicFramePr>
            <a:graphicFrameLocks/>
          </p:cNvGraphicFramePr>
          <p:nvPr/>
        </p:nvGraphicFramePr>
        <p:xfrm>
          <a:off x="3446463" y="1196975"/>
          <a:ext cx="5697537" cy="3967163"/>
        </p:xfrm>
        <a:graphic>
          <a:graphicData uri="http://schemas.openxmlformats.org/presentationml/2006/ole">
            <p:oleObj spid="_x0000_s20489" name="Диаграмма" r:id="rId3" imgW="5676821" imgH="3952907" progId="Excel.Chart.8">
              <p:embed/>
            </p:oleObj>
          </a:graphicData>
        </a:graphic>
      </p:graphicFrame>
      <p:sp>
        <p:nvSpPr>
          <p:cNvPr id="20497" name="TextBox 12"/>
          <p:cNvSpPr txBox="1">
            <a:spLocks noChangeArrowheads="1"/>
          </p:cNvSpPr>
          <p:nvPr/>
        </p:nvSpPr>
        <p:spPr bwMode="auto">
          <a:xfrm>
            <a:off x="7000875" y="1000125"/>
            <a:ext cx="9286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млн. руб.</a:t>
            </a:r>
          </a:p>
        </p:txBody>
      </p:sp>
      <p:sp>
        <p:nvSpPr>
          <p:cNvPr id="20498" name="TextBox 13"/>
          <p:cNvSpPr txBox="1">
            <a:spLocks noChangeArrowheads="1"/>
          </p:cNvSpPr>
          <p:nvPr/>
        </p:nvSpPr>
        <p:spPr bwMode="auto">
          <a:xfrm>
            <a:off x="6215063" y="2643188"/>
            <a:ext cx="6429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7,3</a:t>
            </a:r>
          </a:p>
        </p:txBody>
      </p:sp>
      <p:sp>
        <p:nvSpPr>
          <p:cNvPr id="20499" name="TextBox 15"/>
          <p:cNvSpPr txBox="1">
            <a:spLocks noChangeArrowheads="1"/>
          </p:cNvSpPr>
          <p:nvPr/>
        </p:nvSpPr>
        <p:spPr bwMode="auto">
          <a:xfrm>
            <a:off x="5715000" y="2714625"/>
            <a:ext cx="64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7,1</a:t>
            </a:r>
          </a:p>
        </p:txBody>
      </p:sp>
      <p:sp>
        <p:nvSpPr>
          <p:cNvPr id="20500" name="TextBox 16"/>
          <p:cNvSpPr txBox="1">
            <a:spLocks noChangeArrowheads="1"/>
          </p:cNvSpPr>
          <p:nvPr/>
        </p:nvSpPr>
        <p:spPr bwMode="auto">
          <a:xfrm>
            <a:off x="4071938" y="2071688"/>
            <a:ext cx="642937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6,3</a:t>
            </a:r>
          </a:p>
          <a:p>
            <a:endParaRPr lang="ru-RU" sz="1400">
              <a:latin typeface="Calibri" pitchFamily="34" charset="0"/>
            </a:endParaRPr>
          </a:p>
        </p:txBody>
      </p:sp>
      <p:sp>
        <p:nvSpPr>
          <p:cNvPr id="20501" name="TextBox 18"/>
          <p:cNvSpPr txBox="1">
            <a:spLocks noChangeArrowheads="1"/>
          </p:cNvSpPr>
          <p:nvPr/>
        </p:nvSpPr>
        <p:spPr bwMode="auto">
          <a:xfrm>
            <a:off x="4572000" y="1341438"/>
            <a:ext cx="6429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6,8</a:t>
            </a:r>
          </a:p>
        </p:txBody>
      </p:sp>
      <p:sp>
        <p:nvSpPr>
          <p:cNvPr id="20502" name="TextBox 19"/>
          <p:cNvSpPr txBox="1">
            <a:spLocks noChangeArrowheads="1"/>
          </p:cNvSpPr>
          <p:nvPr/>
        </p:nvSpPr>
        <p:spPr bwMode="auto">
          <a:xfrm>
            <a:off x="4932363" y="3284538"/>
            <a:ext cx="5715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/>
              <a:t>0,5</a:t>
            </a:r>
            <a:endParaRPr lang="ru-RU" sz="1400">
              <a:latin typeface="Calibri" pitchFamily="34" charset="0"/>
            </a:endParaRPr>
          </a:p>
        </p:txBody>
      </p:sp>
      <p:sp>
        <p:nvSpPr>
          <p:cNvPr id="20503" name="TextBox 20"/>
          <p:cNvSpPr txBox="1">
            <a:spLocks noChangeArrowheads="1"/>
          </p:cNvSpPr>
          <p:nvPr/>
        </p:nvSpPr>
        <p:spPr bwMode="auto">
          <a:xfrm>
            <a:off x="6588125" y="3716338"/>
            <a:ext cx="7143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>
                <a:latin typeface="Calibri" pitchFamily="34" charset="0"/>
              </a:rPr>
              <a:t>0</a:t>
            </a:r>
            <a:r>
              <a:rPr lang="ru-RU" sz="1400"/>
              <a:t>,</a:t>
            </a:r>
            <a:r>
              <a:rPr lang="ru-RU" sz="1400">
                <a:latin typeface="Calibri" pitchFamily="34" charset="0"/>
              </a:rPr>
              <a:t>2</a:t>
            </a:r>
          </a:p>
        </p:txBody>
      </p:sp>
      <p:sp>
        <p:nvSpPr>
          <p:cNvPr id="20504" name="Text Box 29"/>
          <p:cNvSpPr txBox="1">
            <a:spLocks noChangeArrowheads="1"/>
          </p:cNvSpPr>
          <p:nvPr/>
        </p:nvSpPr>
        <p:spPr bwMode="auto">
          <a:xfrm>
            <a:off x="4624388" y="650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20505" name="Text Box 32"/>
          <p:cNvSpPr txBox="1">
            <a:spLocks noChangeArrowheads="1"/>
          </p:cNvSpPr>
          <p:nvPr/>
        </p:nvSpPr>
        <p:spPr bwMode="auto">
          <a:xfrm>
            <a:off x="179388" y="0"/>
            <a:ext cx="89646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chemeClr val="accent2"/>
                </a:solidFill>
              </a:rPr>
              <a:t>ОСНОВНЫЕ ХАРАКТЕРИСТИКИ БЮДЖЕТА ТАБУНЩИКОВСКОГО </a:t>
            </a:r>
          </a:p>
          <a:p>
            <a:pPr algn="ctr"/>
            <a:r>
              <a:rPr lang="ru-RU">
                <a:solidFill>
                  <a:schemeClr val="accent2"/>
                </a:solidFill>
              </a:rPr>
              <a:t>СЕЛЬСКОГО ПОСЕЛЕНИЯ ЗА 2013 год</a:t>
            </a:r>
          </a:p>
          <a:p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78" name="Диаграмма 2"/>
          <p:cNvGraphicFramePr>
            <a:graphicFrameLocks/>
          </p:cNvGraphicFramePr>
          <p:nvPr/>
        </p:nvGraphicFramePr>
        <p:xfrm>
          <a:off x="468313" y="1196975"/>
          <a:ext cx="8174037" cy="4165600"/>
        </p:xfrm>
        <a:graphic>
          <a:graphicData uri="http://schemas.openxmlformats.org/presentationml/2006/ole">
            <p:oleObj spid="_x0000_s24578" name="Диаграмма" r:id="rId3" imgW="8172355" imgH="4162376" progId="Excel.Chart.8">
              <p:embed/>
            </p:oleObj>
          </a:graphicData>
        </a:graphic>
      </p:graphicFrame>
      <p:sp>
        <p:nvSpPr>
          <p:cNvPr id="24579" name="TextBox 3"/>
          <p:cNvSpPr txBox="1">
            <a:spLocks noChangeArrowheads="1"/>
          </p:cNvSpPr>
          <p:nvPr/>
        </p:nvSpPr>
        <p:spPr bwMode="auto">
          <a:xfrm>
            <a:off x="6786563" y="1143000"/>
            <a:ext cx="1314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latin typeface="Calibri" pitchFamily="34" charset="0"/>
              </a:rPr>
              <a:t>в млн. руб.</a:t>
            </a:r>
          </a:p>
        </p:txBody>
      </p:sp>
      <p:sp>
        <p:nvSpPr>
          <p:cNvPr id="24580" name="TextBox 4"/>
          <p:cNvSpPr txBox="1">
            <a:spLocks noChangeArrowheads="1"/>
          </p:cNvSpPr>
          <p:nvPr/>
        </p:nvSpPr>
        <p:spPr bwMode="auto">
          <a:xfrm>
            <a:off x="468313" y="5300663"/>
            <a:ext cx="77866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Исполнение доходной части бюджета по состоянию на 01.0</a:t>
            </a:r>
            <a:r>
              <a:rPr lang="ru-RU" sz="1600"/>
              <a:t>1</a:t>
            </a:r>
            <a:r>
              <a:rPr lang="ru-RU">
                <a:latin typeface="Calibri" pitchFamily="34" charset="0"/>
              </a:rPr>
              <a:t>.2014 г. составляет 100,51% от  утвержденного плана.</a:t>
            </a:r>
          </a:p>
        </p:txBody>
      </p:sp>
      <p:sp>
        <p:nvSpPr>
          <p:cNvPr id="24581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>
                <a:solidFill>
                  <a:schemeClr val="accent2"/>
                </a:solidFill>
              </a:rPr>
              <a:t>Исполнение доходной части бюджета Табунщиковского сельского поселения на 01 января 2014 года</a:t>
            </a:r>
          </a:p>
          <a:p>
            <a:endParaRPr lang="ru-RU" b="1" i="1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smtClean="0"/>
              <a:t>Анализ исполнения бюджета за 2013 год</a:t>
            </a:r>
          </a:p>
        </p:txBody>
      </p:sp>
      <p:sp>
        <p:nvSpPr>
          <p:cNvPr id="2560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smtClean="0"/>
              <a:t>Бюджет муниципального образования за 2013 год по доходам исполнен на 101,5% при плане 7078900рублей 00 копеек фактические доходы составили  7115302 рубля 42 копейки.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        План налоговых и неналоговых доходов выполнен на 101.5% ,при плане 2474600рублей 00 копеек. поступило 2511143рубля 42 копейки, сверх плана привлечено 36543 рубля 42копейки. План безвозмездных поступлений  выполнен на 100%, при плане 4604300рублей 00 копеек поступило 4604159 рублей 00 копеек. 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На расходы направлено в 2013 году  7537500рублей 00копеек, исполнено 7264260рублей 39копеек или 96,4%. Дефицит бюджета составил 148957рублей 97 копеек.</a:t>
            </a:r>
          </a:p>
          <a:p>
            <a:pPr>
              <a:lnSpc>
                <a:spcPct val="80000"/>
              </a:lnSpc>
            </a:pPr>
            <a:r>
              <a:rPr lang="ru-RU" sz="2000" smtClean="0"/>
              <a:t>Бюджет муниципального образования «Табунщиковское сельское поселение» за 2013 год не имеет просроченных  долгов по собственным расходным обязательствам.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568</TotalTime>
  <Words>861</Words>
  <Application>Microsoft Office PowerPoint</Application>
  <PresentationFormat>Экран (4:3)</PresentationFormat>
  <Paragraphs>130</Paragraphs>
  <Slides>11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Arial Cyr</vt:lpstr>
      <vt:lpstr>Times New Roman</vt:lpstr>
      <vt:lpstr>Тема Office</vt:lpstr>
      <vt:lpstr>Диаграмма</vt:lpstr>
      <vt:lpstr>Исполнение Бюджета Табунщиковского сельского поселения для граждан за 2013 год</vt:lpstr>
      <vt:lpstr>Что такое бюджет?</vt:lpstr>
      <vt:lpstr>Слайд 3</vt:lpstr>
      <vt:lpstr>Гражданин и его участие в бюджетном процессе</vt:lpstr>
      <vt:lpstr>Гражданин и его участие в бюджетном процессе</vt:lpstr>
      <vt:lpstr>Слайд 6</vt:lpstr>
      <vt:lpstr>Слайд 7</vt:lpstr>
      <vt:lpstr>Слайд 8</vt:lpstr>
      <vt:lpstr>Анализ исполнения бюджета за 2013 год</vt:lpstr>
      <vt:lpstr>Исполнение  бюджета Табунщиковского сельского поселения по расхода на 01 января 2014 год </vt:lpstr>
      <vt:lpstr>ИНФОРМАЦИЯ об исполнении муниципальных долгосрочных целевых программ, ведомственных целевых программ и иных муниципальных программ (мероприятий) в муниципальном образовании "Табунщиковское сельское поселение" за 2013 год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Специалист СЭиФ</dc:creator>
  <cp:lastModifiedBy>User</cp:lastModifiedBy>
  <cp:revision>62</cp:revision>
  <dcterms:created xsi:type="dcterms:W3CDTF">2013-11-29T07:44:12Z</dcterms:created>
  <dcterms:modified xsi:type="dcterms:W3CDTF">2014-05-14T10:49:58Z</dcterms:modified>
</cp:coreProperties>
</file>