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482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1" autoAdjust="0"/>
    <p:restoredTop sz="86387" autoAdjust="0"/>
  </p:normalViewPr>
  <p:slideViewPr>
    <p:cSldViewPr>
      <p:cViewPr varScale="1">
        <p:scale>
          <a:sx n="67" d="100"/>
          <a:sy n="67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719B1F-9C07-4B7A-996B-B0989DD302F0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740ABD-DAB4-4FE3-BAFD-E9992154C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B97FC-E9D7-41A4-92F7-684ACBCC18A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2D2B-A6B4-4773-B8B8-BFE5C631B735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7047-DAD1-4F19-B1C5-BC02DD1AF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17EF9-92FB-45B8-9373-522E4D635C11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8F42-0834-448B-8FEA-09E4E0C22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C5B3E-3A43-4B6E-8ECB-B3A0B42986A2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69EEA-0E50-4097-A3A4-428C82BA1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3D9A-FC67-4F85-BBC6-55C95CD3DCA5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A0D7-0EB4-4823-8502-ED5364C50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65FF-28C6-430F-91D5-536A6C9F5058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8608-086B-48DC-8B5D-2350BB73C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9322-FBA2-4715-8982-8896FA726C76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E9D3-E12A-41FF-9EB5-035C05AB4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5547-35A5-42D1-9848-CDE7BB79E71D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2DF4-F54F-4A78-980D-C245ED024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738B-1EC9-4B35-9B49-9F574B9C93FF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691F-85BF-4F73-955E-32C3211AA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4D0B2-34B4-4661-8B25-7F5F53818755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E8D4-5053-4B7D-A2BE-8CBF2B357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DA86-A4BE-4E43-A31F-93FD08D8F06D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C728-6932-4372-BF8A-354D3077B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AB92-CBEE-4207-BD14-6ADA4B30F38A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DA6E-B418-4C31-9286-B803EF732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3FC3-92F1-407A-8621-A07D26C6D5DF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74602-815B-41F5-80ED-67A153988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E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EEBDA9-D8C4-485E-A0CD-1A897A0597E6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2769E3-711B-4E69-A2EB-D550C0343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 Unicode MS" pitchFamily="34" charset="-128"/>
              </a:rPr>
              <a:t>Бюджет для граждан</a:t>
            </a:r>
            <a:br>
              <a:rPr lang="ru-RU" sz="3600" b="1" smtClean="0">
                <a:latin typeface="Arial Unicode MS" pitchFamily="34" charset="-128"/>
              </a:rPr>
            </a:br>
            <a:r>
              <a:rPr lang="ru-RU" sz="3600" b="1" smtClean="0">
                <a:latin typeface="Arial Unicode MS" pitchFamily="34" charset="-128"/>
              </a:rPr>
              <a:t>на 2014 г и плановый период 2015-2016 годов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Администрация Табунщиковского сельского поселения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с</a:t>
            </a:r>
            <a:r>
              <a:rPr lang="ru-RU" sz="1400">
                <a:latin typeface="Calibri" pitchFamily="34" charset="0"/>
              </a:rPr>
              <a:t>. </a:t>
            </a:r>
            <a:r>
              <a:rPr lang="ru-RU" sz="1400"/>
              <a:t>Табунщиково</a:t>
            </a:r>
          </a:p>
          <a:p>
            <a:pPr algn="ctr"/>
            <a:r>
              <a:rPr lang="ru-RU" sz="1400">
                <a:latin typeface="Calibri" pitchFamily="34" charset="0"/>
              </a:rPr>
              <a:t>2014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0825" y="765175"/>
            <a:ext cx="3529013" cy="12144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Плановые показатели бюджета поселения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 </a:t>
            </a:r>
          </a:p>
          <a:p>
            <a:r>
              <a:rPr lang="ru-RU" b="1">
                <a:solidFill>
                  <a:srgbClr val="FFFFFF"/>
                </a:solidFill>
                <a:cs typeface="Arial" charset="0"/>
              </a:rPr>
              <a:t>за 2014 год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2988" y="2133600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6986900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98,2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2988" y="3213100"/>
            <a:ext cx="2143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6986900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96,2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2013г.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6013" y="4221163"/>
            <a:ext cx="21431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/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0,0 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руб.</a:t>
            </a:r>
          </a:p>
        </p:txBody>
      </p:sp>
      <p:sp>
        <p:nvSpPr>
          <p:cNvPr id="10" name="Стрелка углом 9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95288" y="234950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13" name="Диаграмма 14"/>
          <p:cNvGraphicFramePr>
            <a:graphicFrameLocks/>
          </p:cNvGraphicFramePr>
          <p:nvPr/>
        </p:nvGraphicFramePr>
        <p:xfrm>
          <a:off x="3398838" y="1341438"/>
          <a:ext cx="5745162" cy="4165600"/>
        </p:xfrm>
        <a:graphic>
          <a:graphicData uri="http://schemas.openxmlformats.org/presentationml/2006/ole">
            <p:oleObj spid="_x0000_s21513" name="Диаграмма" r:id="rId4" imgW="5743480" imgH="4162376" progId="Excel.Chart.8">
              <p:embed/>
            </p:oleObj>
          </a:graphicData>
        </a:graphic>
      </p:graphicFrame>
      <p:sp>
        <p:nvSpPr>
          <p:cNvPr id="21521" name="TextBox 15"/>
          <p:cNvSpPr txBox="1">
            <a:spLocks noChangeArrowheads="1"/>
          </p:cNvSpPr>
          <p:nvPr/>
        </p:nvSpPr>
        <p:spPr bwMode="auto">
          <a:xfrm>
            <a:off x="3857625" y="1571625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7,0</a:t>
            </a:r>
          </a:p>
        </p:txBody>
      </p:sp>
      <p:sp>
        <p:nvSpPr>
          <p:cNvPr id="21522" name="TextBox 16"/>
          <p:cNvSpPr txBox="1">
            <a:spLocks noChangeArrowheads="1"/>
          </p:cNvSpPr>
          <p:nvPr/>
        </p:nvSpPr>
        <p:spPr bwMode="auto">
          <a:xfrm>
            <a:off x="4429125" y="1500188"/>
            <a:ext cx="642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7,0</a:t>
            </a:r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23" name="TextBox 17"/>
          <p:cNvSpPr txBox="1">
            <a:spLocks noChangeArrowheads="1"/>
          </p:cNvSpPr>
          <p:nvPr/>
        </p:nvSpPr>
        <p:spPr bwMode="auto">
          <a:xfrm>
            <a:off x="4643438" y="3929063"/>
            <a:ext cx="50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0,51</a:t>
            </a:r>
          </a:p>
        </p:txBody>
      </p:sp>
      <p:sp>
        <p:nvSpPr>
          <p:cNvPr id="21524" name="TextBox 18"/>
          <p:cNvSpPr txBox="1">
            <a:spLocks noChangeArrowheads="1"/>
          </p:cNvSpPr>
          <p:nvPr/>
        </p:nvSpPr>
        <p:spPr bwMode="auto">
          <a:xfrm>
            <a:off x="5143500" y="2286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6,5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5" name="TextBox 19"/>
          <p:cNvSpPr txBox="1">
            <a:spLocks noChangeArrowheads="1"/>
          </p:cNvSpPr>
          <p:nvPr/>
        </p:nvSpPr>
        <p:spPr bwMode="auto">
          <a:xfrm>
            <a:off x="5508625" y="2205038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6,5</a:t>
            </a:r>
          </a:p>
        </p:txBody>
      </p:sp>
      <p:sp>
        <p:nvSpPr>
          <p:cNvPr id="21526" name="TextBox 20"/>
          <p:cNvSpPr txBox="1">
            <a:spLocks noChangeArrowheads="1"/>
          </p:cNvSpPr>
          <p:nvPr/>
        </p:nvSpPr>
        <p:spPr bwMode="auto">
          <a:xfrm>
            <a:off x="5715000" y="4071938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7" name="TextBox 22"/>
          <p:cNvSpPr txBox="1">
            <a:spLocks noChangeArrowheads="1"/>
          </p:cNvSpPr>
          <p:nvPr/>
        </p:nvSpPr>
        <p:spPr bwMode="auto">
          <a:xfrm>
            <a:off x="6858000" y="4143375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8" name="TextBox 23"/>
          <p:cNvSpPr txBox="1">
            <a:spLocks noChangeArrowheads="1"/>
          </p:cNvSpPr>
          <p:nvPr/>
        </p:nvSpPr>
        <p:spPr bwMode="auto">
          <a:xfrm>
            <a:off x="6156325" y="22050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6,8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9" name="TextBox 24"/>
          <p:cNvSpPr txBox="1">
            <a:spLocks noChangeArrowheads="1"/>
          </p:cNvSpPr>
          <p:nvPr/>
        </p:nvSpPr>
        <p:spPr bwMode="auto">
          <a:xfrm>
            <a:off x="6659563" y="2133600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6,8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30" name="Text Box 29"/>
          <p:cNvSpPr txBox="1">
            <a:spLocks noChangeArrowheads="1"/>
          </p:cNvSpPr>
          <p:nvPr/>
        </p:nvSpPr>
        <p:spPr bwMode="auto">
          <a:xfrm>
            <a:off x="2843213" y="333375"/>
            <a:ext cx="1173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НА 2014 ГОД И ПЛАНОВЫЙ ПЕРИОД 2015 и 2016 ГОДОВ                                                                   </a:t>
            </a:r>
          </a:p>
          <a:p>
            <a:pPr algn="r"/>
            <a:r>
              <a:rPr lang="ru-RU">
                <a:solidFill>
                  <a:schemeClr val="accent2"/>
                </a:solidFill>
              </a:rPr>
              <a:t>                                                    млн.руб.                                                                                                       </a:t>
            </a:r>
          </a:p>
          <a:p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Диаграмма 3"/>
          <p:cNvGraphicFramePr>
            <a:graphicFrameLocks/>
          </p:cNvGraphicFramePr>
          <p:nvPr/>
        </p:nvGraphicFramePr>
        <p:xfrm>
          <a:off x="254000" y="984250"/>
          <a:ext cx="8707438" cy="5332413"/>
        </p:xfrm>
        <a:graphic>
          <a:graphicData uri="http://schemas.openxmlformats.org/presentationml/2006/ole">
            <p:oleObj spid="_x0000_s23554" name="Диаграмма" r:id="rId3" imgW="8677291" imgH="5314992" progId="Excel.Chart.8">
              <p:embed/>
            </p:oleObj>
          </a:graphicData>
        </a:graphic>
      </p:graphicFrame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4500563" y="40481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277177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СТРУКТУРА ДОХОДОВ БЮДЖЕТА ТАБУНЩИКОВСКОГО СЕЛЬСКОГО  ПОСЕЛЕНИЯ НА 2014 год </a:t>
            </a:r>
          </a:p>
          <a:p>
            <a:pPr algn="r"/>
            <a:r>
              <a:rPr lang="ru-RU" b="1" i="1">
                <a:solidFill>
                  <a:schemeClr val="accent2"/>
                </a:solidFill>
              </a:rPr>
              <a:t>и на плановый период 2015 и 2016 годов                    млн.рублей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1800" b="1" i="1" smtClean="0">
                <a:solidFill>
                  <a:schemeClr val="accent1"/>
                </a:solidFill>
              </a:rPr>
              <a:t>Расходы бюджета  поселения на 2014-2016 годы</a:t>
            </a:r>
            <a:r>
              <a:rPr lang="ru-RU" sz="1800" smtClean="0"/>
              <a:t> </a:t>
            </a:r>
            <a:r>
              <a:rPr lang="ru-RU" sz="1800" b="1" i="1" smtClean="0">
                <a:solidFill>
                  <a:schemeClr val="accent1"/>
                </a:solidFill>
              </a:rPr>
              <a:t>представлены в следующей таблице</a:t>
            </a:r>
            <a:r>
              <a:rPr lang="ru-RU" sz="2000" b="1" i="1" smtClean="0">
                <a:solidFill>
                  <a:schemeClr val="accent1"/>
                </a:solidFill>
              </a:rPr>
              <a:t>.</a:t>
            </a:r>
            <a:br>
              <a:rPr lang="ru-RU" sz="2000" b="1" i="1" smtClean="0">
                <a:solidFill>
                  <a:schemeClr val="accent1"/>
                </a:solidFill>
              </a:rPr>
            </a:br>
            <a:r>
              <a:rPr lang="ru-RU" sz="2000" b="1" i="1" smtClean="0">
                <a:solidFill>
                  <a:schemeClr val="accent1"/>
                </a:solidFill>
              </a:rPr>
              <a:t>                                                                                                                    тыс. рублей</a:t>
            </a:r>
          </a:p>
        </p:txBody>
      </p:sp>
      <p:graphicFrame>
        <p:nvGraphicFramePr>
          <p:cNvPr id="26965" name="Group 341"/>
          <p:cNvGraphicFramePr>
            <a:graphicFrameLocks noGrp="1"/>
          </p:cNvGraphicFramePr>
          <p:nvPr/>
        </p:nvGraphicFramePr>
        <p:xfrm>
          <a:off x="468313" y="1628775"/>
          <a:ext cx="8229600" cy="4968875"/>
        </p:xfrm>
        <a:graphic>
          <a:graphicData uri="http://schemas.openxmlformats.org/drawingml/2006/table">
            <a:tbl>
              <a:tblPr/>
              <a:tblGrid>
                <a:gridCol w="2713037"/>
                <a:gridCol w="1811338"/>
                <a:gridCol w="1885950"/>
                <a:gridCol w="1819275"/>
              </a:tblGrid>
              <a:tr h="2270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бюджетной классификации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26.12.2013 №14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(первона-чально утверж-денное)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26.12.2013 №14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(первона-чально утверж-денное)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26.12.2013 №14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(первона-чально утверж-денное)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6986,9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6523,8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6752,2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3572,6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3734,0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3903,4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условно утвержденные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1151,6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1449,1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1449,1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1449,1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smtClean="0">
                <a:latin typeface="Cambria" pitchFamily="18" charset="0"/>
              </a:rPr>
              <a:t>Программная структура расходов</a:t>
            </a:r>
            <a:br>
              <a:rPr lang="ru-RU" sz="1600" b="1" smtClean="0">
                <a:latin typeface="Cambria" pitchFamily="18" charset="0"/>
              </a:rPr>
            </a:br>
            <a:r>
              <a:rPr lang="ru-RU" sz="1600" b="1" smtClean="0">
                <a:latin typeface="Cambria" pitchFamily="18" charset="0"/>
              </a:rPr>
              <a:t>бюджета поселения на 2014 год и на плановый период 2015 и 2016 годов</a:t>
            </a:r>
            <a:r>
              <a:rPr lang="ru-RU" sz="4000" smtClean="0"/>
              <a:t> </a:t>
            </a:r>
          </a:p>
        </p:txBody>
      </p:sp>
      <p:graphicFrame>
        <p:nvGraphicFramePr>
          <p:cNvPr id="28935" name="Group 263"/>
          <p:cNvGraphicFramePr>
            <a:graphicFrameLocks noGrp="1"/>
          </p:cNvGraphicFramePr>
          <p:nvPr/>
        </p:nvGraphicFramePr>
        <p:xfrm>
          <a:off x="468313" y="1628775"/>
          <a:ext cx="8229600" cy="4525963"/>
        </p:xfrm>
        <a:graphic>
          <a:graphicData uri="http://schemas.openxmlformats.org/drawingml/2006/table">
            <a:tbl>
              <a:tblPr/>
              <a:tblGrid>
                <a:gridCol w="4573587"/>
                <a:gridCol w="1320800"/>
                <a:gridCol w="1014413"/>
                <a:gridCol w="1320800"/>
              </a:tblGrid>
              <a:tr h="563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 программы Табунщиковского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6083,8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5458,9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5517,9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2793,9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6124575" algn="r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2793,9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6124575" algn="r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2793,9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Защита населения и территории от чрезвычайных ситуаций, обеспечениепожарной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Благоустройство и 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1151,6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культуры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1 449,1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1 449,1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1 449,1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290</Words>
  <Application>Microsoft Office PowerPoint</Application>
  <PresentationFormat>Экран (4:3)</PresentationFormat>
  <Paragraphs>121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Arial Unicode MS</vt:lpstr>
      <vt:lpstr>Times New Roman</vt:lpstr>
      <vt:lpstr>Cambria</vt:lpstr>
      <vt:lpstr>Тема Office</vt:lpstr>
      <vt:lpstr>Диаграмма</vt:lpstr>
      <vt:lpstr>Диаграмма Microsoft Office Excel</vt:lpstr>
      <vt:lpstr>Бюджет для граждан на 2014 г и плановый период 2015-2016 годов</vt:lpstr>
      <vt:lpstr>Слайд 2</vt:lpstr>
      <vt:lpstr>Слайд 3</vt:lpstr>
      <vt:lpstr>Расходы бюджета  поселения на 2014-2016 годы представлены в следующей таблице.                                                                                                                     тыс. рублей</vt:lpstr>
      <vt:lpstr>Программная структура расходов бюджета поселения на 2014 год и на плановый период 2015 и 2016 годов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59</cp:revision>
  <dcterms:created xsi:type="dcterms:W3CDTF">2013-11-29T07:44:12Z</dcterms:created>
  <dcterms:modified xsi:type="dcterms:W3CDTF">2014-05-14T11:49:46Z</dcterms:modified>
</cp:coreProperties>
</file>