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E482"/>
    <a:srgbClr val="66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1" autoAdjust="0"/>
    <p:restoredTop sz="86387" autoAdjust="0"/>
  </p:normalViewPr>
  <p:slideViewPr>
    <p:cSldViewPr>
      <p:cViewPr varScale="1">
        <p:scale>
          <a:sx n="67" d="100"/>
          <a:sy n="67" d="100"/>
        </p:scale>
        <p:origin x="-7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AC9A84-2ABC-4410-8610-857A57E20FAD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06C370-CD69-4114-82F6-55EE035DE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6AD640-9DE7-452F-8504-EB133903C71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7A8EB-4797-43F7-B661-F1088FCD858D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185D2-E04C-463A-A569-040775B23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5DB4B-C2E3-4D8A-9723-2E467F36D37A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F1193-5CBD-4E01-8998-8AC98530B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CA3DE-1A9E-4995-8F73-B61B617669AE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0D526-DCD8-43F8-ABD5-B6ED00AB5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BB8E9-E812-477A-BE24-B23EFDA05E8A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323DC-F161-4111-B962-1332CAFBE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F6B64-1283-43BA-91D8-0177E82C2FB9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95B2-78B7-4EF3-939A-C91C84CD3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31BCC-F83F-4297-935F-91FCB994AEDE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E9784-FD29-4CF0-B6E1-3CD732288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E5CAB-6A1A-4D13-BBE5-9EBBA5152317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180BA-082D-4246-B9B5-E01C7FD21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80DC2-A670-4EC2-84CC-744CBA01560E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84CAF-7B45-4CAE-BC8C-690A5980D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EA005-0946-4ED3-8EFF-9BE6669104E6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F381E-A5C8-45F6-8361-848AC19AC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3B86C-56F8-41D1-AC39-FB4E391C59B2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CCE56-9063-4765-BB8D-70526DF32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BA6A3-7BFD-4B19-BD19-7E10E02862EF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9BB7-C11E-4B6F-A464-D2F890DB8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9E21-BADC-452A-8801-65AC6F81515F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D2072-FE85-42BC-8D40-60FB099F7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E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3CB76C-D653-46B5-A0FA-684BE31571F4}" type="datetimeFigureOut">
              <a:rPr lang="ru-RU"/>
              <a:pPr>
                <a:defRPr/>
              </a:pPr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944E5D-FA37-4940-AB9E-C024E4A16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42938" y="1500188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Arial Unicode MS" pitchFamily="34" charset="-128"/>
              </a:rPr>
              <a:t>Бюджет для граждан</a:t>
            </a:r>
            <a:br>
              <a:rPr lang="ru-RU" sz="3600" b="1" smtClean="0">
                <a:latin typeface="Arial Unicode MS" pitchFamily="34" charset="-128"/>
              </a:rPr>
            </a:br>
            <a:r>
              <a:rPr lang="ru-RU" sz="3600" b="1" smtClean="0">
                <a:latin typeface="Arial Unicode MS" pitchFamily="34" charset="-128"/>
              </a:rPr>
              <a:t>на 201</a:t>
            </a:r>
            <a:r>
              <a:rPr lang="ru-RU" sz="3600" b="1" smtClean="0">
                <a:latin typeface="Arial" charset="0"/>
              </a:rPr>
              <a:t>5</a:t>
            </a:r>
            <a:r>
              <a:rPr lang="ru-RU" sz="3600" b="1" smtClean="0">
                <a:latin typeface="Arial Unicode MS" pitchFamily="34" charset="-128"/>
              </a:rPr>
              <a:t> г и плановый период 201</a:t>
            </a:r>
            <a:r>
              <a:rPr lang="ru-RU" sz="3600" b="1" smtClean="0">
                <a:latin typeface="Arial" charset="0"/>
              </a:rPr>
              <a:t>6</a:t>
            </a:r>
            <a:r>
              <a:rPr lang="ru-RU" sz="3600" b="1" smtClean="0">
                <a:latin typeface="Arial Unicode MS" pitchFamily="34" charset="-128"/>
              </a:rPr>
              <a:t>-201</a:t>
            </a:r>
            <a:r>
              <a:rPr lang="ru-RU" sz="3600" b="1" smtClean="0">
                <a:latin typeface="Arial" charset="0"/>
              </a:rPr>
              <a:t>7</a:t>
            </a:r>
            <a:r>
              <a:rPr lang="ru-RU" sz="3600" b="1" smtClean="0">
                <a:latin typeface="Arial Unicode MS" pitchFamily="34" charset="-128"/>
              </a:rPr>
              <a:t> годов</a:t>
            </a:r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285875" y="571500"/>
            <a:ext cx="6286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Администрация Табунщиковского сельского поселения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071688" y="5786438"/>
            <a:ext cx="49291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с</a:t>
            </a:r>
            <a:r>
              <a:rPr lang="ru-RU" sz="1400">
                <a:latin typeface="Calibri" pitchFamily="34" charset="0"/>
              </a:rPr>
              <a:t>. </a:t>
            </a:r>
            <a:r>
              <a:rPr lang="ru-RU" sz="1400"/>
              <a:t>Табунщиково</a:t>
            </a:r>
          </a:p>
          <a:p>
            <a:pPr algn="ctr"/>
            <a:r>
              <a:rPr lang="ru-RU" sz="1400">
                <a:latin typeface="Calibri" pitchFamily="34" charset="0"/>
              </a:rPr>
              <a:t>201</a:t>
            </a:r>
            <a:r>
              <a:rPr lang="ru-RU" sz="1400"/>
              <a:t>5</a:t>
            </a:r>
          </a:p>
          <a:p>
            <a:pPr algn="ctr"/>
            <a:r>
              <a:rPr lang="ru-RU" sz="1400">
                <a:latin typeface="Calibri" pitchFamily="34" charset="0"/>
              </a:rPr>
              <a:t>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50825" y="765175"/>
            <a:ext cx="3529013" cy="121443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>
                <a:solidFill>
                  <a:srgbClr val="FFFFFF"/>
                </a:solidFill>
                <a:latin typeface="Arial" charset="0"/>
                <a:cs typeface="Arial" charset="0"/>
              </a:rPr>
              <a:t>Плановые показатели бюджета поселения</a:t>
            </a:r>
            <a:r>
              <a:rPr lang="ru-RU" b="1">
                <a:solidFill>
                  <a:srgbClr val="FFFFFF"/>
                </a:solidFill>
                <a:cs typeface="Arial" charset="0"/>
              </a:rPr>
              <a:t> </a:t>
            </a:r>
          </a:p>
          <a:p>
            <a:pPr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за 2014 год г.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2988" y="2133600"/>
            <a:ext cx="2143125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  <a:cs typeface="Arial" charset="0"/>
              </a:rPr>
              <a:t>Доходы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7689500</a:t>
            </a:r>
            <a:r>
              <a:rPr lang="ru-RU">
                <a:solidFill>
                  <a:srgbClr val="FFFFFF"/>
                </a:solidFill>
                <a:cs typeface="Arial" charset="0"/>
              </a:rPr>
              <a:t>руб.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113,3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2013г.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(с внесенными изменениями)</a:t>
            </a:r>
          </a:p>
          <a:p>
            <a:pPr algn="ctr"/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2988" y="3213100"/>
            <a:ext cx="21431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rgbClr val="FFFFFF"/>
                </a:solidFill>
                <a:cs typeface="Arial" charset="0"/>
              </a:rPr>
              <a:t>Расходы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7689500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руб.</a:t>
            </a: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108,3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2013г.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6013" y="4221163"/>
            <a:ext cx="2143125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Дефицит</a:t>
            </a:r>
          </a:p>
          <a:p>
            <a:pPr algn="ctr">
              <a:defRPr/>
            </a:pPr>
            <a:r>
              <a:rPr lang="ru-RU" b="1">
                <a:solidFill>
                  <a:srgbClr val="FFFFFF"/>
                </a:solidFill>
                <a:latin typeface="Arial" charset="0"/>
                <a:cs typeface="Arial" charset="0"/>
              </a:rPr>
              <a:t>0,0 </a:t>
            </a:r>
            <a:r>
              <a:rPr lang="ru-RU" b="1">
                <a:solidFill>
                  <a:srgbClr val="FFFFFF"/>
                </a:solidFill>
                <a:cs typeface="Arial" charset="0"/>
              </a:rPr>
              <a:t>руб.</a:t>
            </a:r>
          </a:p>
        </p:txBody>
      </p:sp>
      <p:sp>
        <p:nvSpPr>
          <p:cNvPr id="10" name="Стрелка углом 9"/>
          <p:cNvSpPr/>
          <p:nvPr/>
        </p:nvSpPr>
        <p:spPr>
          <a:xfrm flipV="1">
            <a:off x="214313" y="2000250"/>
            <a:ext cx="857250" cy="28575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21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95288" y="2349500"/>
            <a:ext cx="6429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28625" y="3429000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1513" name="Диаграмма 14"/>
          <p:cNvGraphicFramePr>
            <a:graphicFrameLocks/>
          </p:cNvGraphicFramePr>
          <p:nvPr/>
        </p:nvGraphicFramePr>
        <p:xfrm>
          <a:off x="3376613" y="1341438"/>
          <a:ext cx="5767387" cy="4149725"/>
        </p:xfrm>
        <a:graphic>
          <a:graphicData uri="http://schemas.openxmlformats.org/presentationml/2006/ole">
            <p:oleObj spid="_x0000_s21513" name="Диаграмма" r:id="rId4" imgW="5657929" imgH="4076807" progId="Excel.Chart.8">
              <p:embed/>
            </p:oleObj>
          </a:graphicData>
        </a:graphic>
      </p:graphicFrame>
      <p:sp>
        <p:nvSpPr>
          <p:cNvPr id="21521" name="TextBox 15"/>
          <p:cNvSpPr txBox="1">
            <a:spLocks noChangeArrowheads="1"/>
          </p:cNvSpPr>
          <p:nvPr/>
        </p:nvSpPr>
        <p:spPr bwMode="auto">
          <a:xfrm>
            <a:off x="3857625" y="1571625"/>
            <a:ext cx="64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7,7</a:t>
            </a:r>
          </a:p>
        </p:txBody>
      </p:sp>
      <p:sp>
        <p:nvSpPr>
          <p:cNvPr id="21522" name="TextBox 16"/>
          <p:cNvSpPr txBox="1">
            <a:spLocks noChangeArrowheads="1"/>
          </p:cNvSpPr>
          <p:nvPr/>
        </p:nvSpPr>
        <p:spPr bwMode="auto">
          <a:xfrm>
            <a:off x="4429125" y="1500188"/>
            <a:ext cx="6429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7,7</a:t>
            </a:r>
          </a:p>
          <a:p>
            <a:endParaRPr lang="ru-RU" sz="1400"/>
          </a:p>
          <a:p>
            <a:endParaRPr lang="ru-RU" sz="1400">
              <a:latin typeface="Calibri" pitchFamily="34" charset="0"/>
            </a:endParaRPr>
          </a:p>
        </p:txBody>
      </p:sp>
      <p:sp>
        <p:nvSpPr>
          <p:cNvPr id="21523" name="TextBox 17"/>
          <p:cNvSpPr txBox="1">
            <a:spLocks noChangeArrowheads="1"/>
          </p:cNvSpPr>
          <p:nvPr/>
        </p:nvSpPr>
        <p:spPr bwMode="auto">
          <a:xfrm>
            <a:off x="4643438" y="3933825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0,51</a:t>
            </a:r>
          </a:p>
        </p:txBody>
      </p:sp>
      <p:sp>
        <p:nvSpPr>
          <p:cNvPr id="21524" name="TextBox 18"/>
          <p:cNvSpPr txBox="1">
            <a:spLocks noChangeArrowheads="1"/>
          </p:cNvSpPr>
          <p:nvPr/>
        </p:nvSpPr>
        <p:spPr bwMode="auto">
          <a:xfrm>
            <a:off x="5143500" y="2286000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6,8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21525" name="TextBox 19"/>
          <p:cNvSpPr txBox="1">
            <a:spLocks noChangeArrowheads="1"/>
          </p:cNvSpPr>
          <p:nvPr/>
        </p:nvSpPr>
        <p:spPr bwMode="auto">
          <a:xfrm>
            <a:off x="5508625" y="2205038"/>
            <a:ext cx="500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6,8</a:t>
            </a:r>
          </a:p>
          <a:p>
            <a:endParaRPr lang="ru-RU" sz="1400"/>
          </a:p>
        </p:txBody>
      </p:sp>
      <p:sp>
        <p:nvSpPr>
          <p:cNvPr id="21526" name="TextBox 20"/>
          <p:cNvSpPr txBox="1">
            <a:spLocks noChangeArrowheads="1"/>
          </p:cNvSpPr>
          <p:nvPr/>
        </p:nvSpPr>
        <p:spPr bwMode="auto">
          <a:xfrm>
            <a:off x="5715000" y="4071938"/>
            <a:ext cx="500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0,0</a:t>
            </a:r>
          </a:p>
        </p:txBody>
      </p:sp>
      <p:sp>
        <p:nvSpPr>
          <p:cNvPr id="21527" name="TextBox 22"/>
          <p:cNvSpPr txBox="1">
            <a:spLocks noChangeArrowheads="1"/>
          </p:cNvSpPr>
          <p:nvPr/>
        </p:nvSpPr>
        <p:spPr bwMode="auto">
          <a:xfrm>
            <a:off x="6858000" y="4143375"/>
            <a:ext cx="500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0,0</a:t>
            </a:r>
          </a:p>
        </p:txBody>
      </p:sp>
      <p:sp>
        <p:nvSpPr>
          <p:cNvPr id="21528" name="TextBox 23"/>
          <p:cNvSpPr txBox="1">
            <a:spLocks noChangeArrowheads="1"/>
          </p:cNvSpPr>
          <p:nvPr/>
        </p:nvSpPr>
        <p:spPr bwMode="auto">
          <a:xfrm>
            <a:off x="6156325" y="2205038"/>
            <a:ext cx="64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7,0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21529" name="TextBox 24"/>
          <p:cNvSpPr txBox="1">
            <a:spLocks noChangeArrowheads="1"/>
          </p:cNvSpPr>
          <p:nvPr/>
        </p:nvSpPr>
        <p:spPr bwMode="auto">
          <a:xfrm>
            <a:off x="6659563" y="2133600"/>
            <a:ext cx="6429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7,0</a:t>
            </a:r>
          </a:p>
          <a:p>
            <a:endParaRPr lang="ru-RU" sz="1400">
              <a:latin typeface="Calibri" pitchFamily="34" charset="0"/>
            </a:endParaRPr>
          </a:p>
        </p:txBody>
      </p:sp>
      <p:sp>
        <p:nvSpPr>
          <p:cNvPr id="21530" name="Text Box 29"/>
          <p:cNvSpPr txBox="1">
            <a:spLocks noChangeArrowheads="1"/>
          </p:cNvSpPr>
          <p:nvPr/>
        </p:nvSpPr>
        <p:spPr bwMode="auto">
          <a:xfrm>
            <a:off x="2843213" y="333375"/>
            <a:ext cx="1173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531" name="Text Box 29"/>
          <p:cNvSpPr txBox="1">
            <a:spLocks noChangeArrowheads="1"/>
          </p:cNvSpPr>
          <p:nvPr/>
        </p:nvSpPr>
        <p:spPr bwMode="auto">
          <a:xfrm>
            <a:off x="0" y="0"/>
            <a:ext cx="914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accent2"/>
                </a:solidFill>
              </a:rPr>
              <a:t>ОСНОВНЫЕ ХАРАКТЕРИСТИКИ БЮДЖЕТА ТАБУНЩИКОВСКОГО </a:t>
            </a:r>
          </a:p>
          <a:p>
            <a:pPr algn="ctr"/>
            <a:r>
              <a:rPr lang="ru-RU">
                <a:solidFill>
                  <a:schemeClr val="accent2"/>
                </a:solidFill>
              </a:rPr>
              <a:t>СЕЛЬСКОГО ПОСЕЛЕНИЯ НА 2015 ГОД И ПЛАНОВЫЙ ПЕРИОД 2016 и 2017 ГОДОВ                                                                   </a:t>
            </a:r>
          </a:p>
          <a:p>
            <a:pPr algn="r"/>
            <a:r>
              <a:rPr lang="ru-RU">
                <a:solidFill>
                  <a:schemeClr val="accent2"/>
                </a:solidFill>
              </a:rPr>
              <a:t>                                                    млн.руб.                                                                                                       </a:t>
            </a:r>
          </a:p>
          <a:p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Диаграмма 3"/>
          <p:cNvGraphicFramePr>
            <a:graphicFrameLocks/>
          </p:cNvGraphicFramePr>
          <p:nvPr/>
        </p:nvGraphicFramePr>
        <p:xfrm>
          <a:off x="323850" y="981075"/>
          <a:ext cx="9059863" cy="5529263"/>
        </p:xfrm>
        <a:graphic>
          <a:graphicData uri="http://schemas.openxmlformats.org/presentationml/2006/ole">
            <p:oleObj spid="_x0000_s23554" name="Диаграмма" r:id="rId3" imgW="8763111" imgH="5343605" progId="Excel.Chart.8">
              <p:embed/>
            </p:oleObj>
          </a:graphicData>
        </a:graphic>
      </p:graphicFrame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4500563" y="40481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2771775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55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accent2"/>
                </a:solidFill>
              </a:rPr>
              <a:t>СТРУКТУРА ДОХОДОВ БЮДЖЕТА ТАБУНЩИКОВСКОГО СЕЛЬСКОГО  ПОСЕЛЕНИЯ НА 2015 год </a:t>
            </a:r>
          </a:p>
          <a:p>
            <a:pPr algn="r"/>
            <a:r>
              <a:rPr lang="ru-RU" b="1" i="1">
                <a:solidFill>
                  <a:schemeClr val="accent2"/>
                </a:solidFill>
              </a:rPr>
              <a:t>и на плановый период 2016 и 2017 годов                    млн.рублей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1800" b="1" i="1" smtClean="0">
                <a:solidFill>
                  <a:schemeClr val="accent1"/>
                </a:solidFill>
              </a:rPr>
              <a:t>Расходы бюджета  поселения на 201</a:t>
            </a:r>
            <a:r>
              <a:rPr lang="ru-RU" sz="1800" b="1" i="1" smtClean="0">
                <a:solidFill>
                  <a:schemeClr val="accent1"/>
                </a:solidFill>
                <a:latin typeface="Arial" charset="0"/>
              </a:rPr>
              <a:t>5</a:t>
            </a:r>
            <a:r>
              <a:rPr lang="ru-RU" sz="1800" b="1" i="1" smtClean="0">
                <a:solidFill>
                  <a:schemeClr val="accent1"/>
                </a:solidFill>
              </a:rPr>
              <a:t>-201</a:t>
            </a:r>
            <a:r>
              <a:rPr lang="ru-RU" sz="1800" b="1" i="1" smtClean="0">
                <a:solidFill>
                  <a:schemeClr val="accent1"/>
                </a:solidFill>
                <a:latin typeface="Arial" charset="0"/>
              </a:rPr>
              <a:t>7</a:t>
            </a:r>
            <a:r>
              <a:rPr lang="ru-RU" sz="1800" b="1" i="1" smtClean="0">
                <a:solidFill>
                  <a:schemeClr val="accent1"/>
                </a:solidFill>
              </a:rPr>
              <a:t> годы</a:t>
            </a:r>
            <a:r>
              <a:rPr lang="ru-RU" sz="1800" smtClean="0"/>
              <a:t> </a:t>
            </a:r>
            <a:r>
              <a:rPr lang="ru-RU" sz="1800" b="1" i="1" smtClean="0">
                <a:solidFill>
                  <a:schemeClr val="accent1"/>
                </a:solidFill>
              </a:rPr>
              <a:t>представлены в следующей таблице</a:t>
            </a:r>
            <a:r>
              <a:rPr lang="ru-RU" sz="2000" b="1" i="1" smtClean="0">
                <a:solidFill>
                  <a:schemeClr val="accent1"/>
                </a:solidFill>
              </a:rPr>
              <a:t>.</a:t>
            </a:r>
            <a:br>
              <a:rPr lang="ru-RU" sz="2000" b="1" i="1" smtClean="0">
                <a:solidFill>
                  <a:schemeClr val="accent1"/>
                </a:solidFill>
              </a:rPr>
            </a:br>
            <a:r>
              <a:rPr lang="ru-RU" sz="2000" b="1" i="1" smtClean="0">
                <a:solidFill>
                  <a:schemeClr val="accent1"/>
                </a:solidFill>
              </a:rPr>
              <a:t>                                                                                                                    тыс. рублей</a:t>
            </a:r>
          </a:p>
        </p:txBody>
      </p:sp>
      <p:graphicFrame>
        <p:nvGraphicFramePr>
          <p:cNvPr id="24657" name="Group 81"/>
          <p:cNvGraphicFramePr>
            <a:graphicFrameLocks noGrp="1"/>
          </p:cNvGraphicFramePr>
          <p:nvPr/>
        </p:nvGraphicFramePr>
        <p:xfrm>
          <a:off x="468313" y="1628775"/>
          <a:ext cx="8229600" cy="5006975"/>
        </p:xfrm>
        <a:graphic>
          <a:graphicData uri="http://schemas.openxmlformats.org/drawingml/2006/table">
            <a:tbl>
              <a:tblPr/>
              <a:tblGrid>
                <a:gridCol w="2713037"/>
                <a:gridCol w="1811338"/>
                <a:gridCol w="1885950"/>
                <a:gridCol w="1819275"/>
              </a:tblGrid>
              <a:tr h="2270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по разделам бюджетной классификации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от 26.12.2014 №38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(первона-чально утверж-денное)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от 26.12.2014 №38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(первона-чально утверж-денное)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 бюджете от 26.12.2014 №38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(первона-чально утверж-денное)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7689,5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6820,2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7015,8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3781,8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3780,3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3914,7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условно утвержденные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639,3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1427,4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433,2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971550" y="260350"/>
            <a:ext cx="7726363" cy="720725"/>
          </a:xfrm>
        </p:spPr>
        <p:txBody>
          <a:bodyPr/>
          <a:lstStyle/>
          <a:p>
            <a:r>
              <a:rPr lang="ru-RU" sz="1600" b="1" smtClean="0">
                <a:latin typeface="Arial" charset="0"/>
              </a:rPr>
              <a:t/>
            </a:r>
            <a:br>
              <a:rPr lang="ru-RU" sz="1600" b="1" smtClean="0">
                <a:latin typeface="Arial" charset="0"/>
              </a:rPr>
            </a:br>
            <a:r>
              <a:rPr lang="ru-RU" sz="1600" b="1" smtClean="0">
                <a:latin typeface="Arial" charset="0"/>
              </a:rPr>
              <a:t/>
            </a:r>
            <a:br>
              <a:rPr lang="ru-RU" sz="1600" b="1" smtClean="0">
                <a:latin typeface="Arial" charset="0"/>
              </a:rPr>
            </a:br>
            <a:r>
              <a:rPr lang="ru-RU" sz="1600" b="1" smtClean="0">
                <a:latin typeface="Cambria" pitchFamily="18" charset="0"/>
              </a:rPr>
              <a:t>Программная структура расходов</a:t>
            </a:r>
            <a:br>
              <a:rPr lang="ru-RU" sz="1600" b="1" smtClean="0">
                <a:latin typeface="Cambria" pitchFamily="18" charset="0"/>
              </a:rPr>
            </a:br>
            <a:r>
              <a:rPr lang="ru-RU" sz="1600" b="1" smtClean="0">
                <a:latin typeface="Cambria" pitchFamily="18" charset="0"/>
              </a:rPr>
              <a:t>бюджета поселения на 201</a:t>
            </a:r>
            <a:r>
              <a:rPr lang="ru-RU" sz="1600" b="1" smtClean="0">
                <a:latin typeface="Arial" charset="0"/>
              </a:rPr>
              <a:t>5</a:t>
            </a:r>
            <a:r>
              <a:rPr lang="ru-RU" sz="1600" b="1" smtClean="0">
                <a:latin typeface="Cambria" pitchFamily="18" charset="0"/>
              </a:rPr>
              <a:t> год и на плановый период 201</a:t>
            </a:r>
            <a:r>
              <a:rPr lang="ru-RU" sz="1600" b="1" smtClean="0">
                <a:latin typeface="Arial" charset="0"/>
              </a:rPr>
              <a:t>6</a:t>
            </a:r>
            <a:r>
              <a:rPr lang="ru-RU" sz="1600" b="1" smtClean="0">
                <a:latin typeface="Cambria" pitchFamily="18" charset="0"/>
              </a:rPr>
              <a:t> и 201</a:t>
            </a:r>
            <a:r>
              <a:rPr lang="ru-RU" sz="1600" b="1" smtClean="0">
                <a:latin typeface="Arial" charset="0"/>
              </a:rPr>
              <a:t>7</a:t>
            </a:r>
            <a:r>
              <a:rPr lang="ru-RU" sz="1600" b="1" smtClean="0">
                <a:latin typeface="Cambria" pitchFamily="18" charset="0"/>
              </a:rPr>
              <a:t> годов</a:t>
            </a:r>
            <a:r>
              <a:rPr lang="ru-RU" sz="1600" b="1" smtClean="0">
                <a:latin typeface="Arial" charset="0"/>
              </a:rPr>
              <a:t/>
            </a:r>
            <a:br>
              <a:rPr lang="ru-RU" sz="1600" b="1" smtClean="0">
                <a:latin typeface="Arial" charset="0"/>
              </a:rPr>
            </a:br>
            <a:r>
              <a:rPr lang="ru-RU" sz="1600" b="1" smtClean="0">
                <a:latin typeface="Arial" charset="0"/>
              </a:rPr>
              <a:t>                                                       тыс.рублей</a:t>
            </a:r>
            <a:br>
              <a:rPr lang="ru-RU" sz="1600" b="1" smtClean="0">
                <a:latin typeface="Arial" charset="0"/>
              </a:rPr>
            </a:br>
            <a:r>
              <a:rPr lang="ru-RU" sz="4000" smtClean="0"/>
              <a:t> </a:t>
            </a:r>
          </a:p>
        </p:txBody>
      </p:sp>
      <p:graphicFrame>
        <p:nvGraphicFramePr>
          <p:cNvPr id="25660" name="Group 60"/>
          <p:cNvGraphicFramePr>
            <a:graphicFrameLocks noGrp="1"/>
          </p:cNvGraphicFramePr>
          <p:nvPr/>
        </p:nvGraphicFramePr>
        <p:xfrm>
          <a:off x="468313" y="1628775"/>
          <a:ext cx="8229600" cy="4525963"/>
        </p:xfrm>
        <a:graphic>
          <a:graphicData uri="http://schemas.openxmlformats.org/drawingml/2006/table">
            <a:tbl>
              <a:tblPr/>
              <a:tblGrid>
                <a:gridCol w="4608512"/>
                <a:gridCol w="1285875"/>
                <a:gridCol w="1014413"/>
                <a:gridCol w="1320800"/>
              </a:tblGrid>
              <a:tr h="5635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 программы Табунщиковского сельского поселения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6688,9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5665,5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5734,1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2904,9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  <a:tab pos="6124575" algn="r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2768,4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" algn="l"/>
                          <a:tab pos="6124575" algn="r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Муниципальная политика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Защита населения и территории от чрезвычайных ситуаций, обеспечениепожарной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Развитие транспортной системы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639,3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Благоустройство и жилищно-коммунальное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1427,4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433,2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Развитие культуры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1 660,0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1 660,0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1 660,0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293</Words>
  <Application>Microsoft Office PowerPoint</Application>
  <PresentationFormat>Экран (4:3)</PresentationFormat>
  <Paragraphs>122</Paragraphs>
  <Slides>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Arial Unicode MS</vt:lpstr>
      <vt:lpstr>Times New Roman</vt:lpstr>
      <vt:lpstr>Cambria</vt:lpstr>
      <vt:lpstr>Тема Office</vt:lpstr>
      <vt:lpstr>Диаграмма Microsoft Office Excel</vt:lpstr>
      <vt:lpstr>Бюджет для граждан на 2015 г и плановый период 2016-2017 годов</vt:lpstr>
      <vt:lpstr>Слайд 2</vt:lpstr>
      <vt:lpstr>Слайд 3</vt:lpstr>
      <vt:lpstr>Расходы бюджета  поселения на 2015-2017 годы представлены в следующей таблице.                                                                                                                     тыс. рублей</vt:lpstr>
      <vt:lpstr>  Программная структура расходов бюджета поселения на 2015 год и на плановый период 2016 и 2017 годов                                                        тыс.рублей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Специалист СЭиФ</dc:creator>
  <cp:lastModifiedBy>User</cp:lastModifiedBy>
  <cp:revision>61</cp:revision>
  <dcterms:created xsi:type="dcterms:W3CDTF">2013-11-29T07:44:12Z</dcterms:created>
  <dcterms:modified xsi:type="dcterms:W3CDTF">2015-02-02T14:12:18Z</dcterms:modified>
</cp:coreProperties>
</file>