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69" r:id="rId4"/>
    <p:sldId id="268" r:id="rId5"/>
    <p:sldId id="27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AAE482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54" autoAdjust="0"/>
    <p:restoredTop sz="86387" autoAdjust="0"/>
  </p:normalViewPr>
  <p:slideViewPr>
    <p:cSldViewPr>
      <p:cViewPr varScale="1">
        <p:scale>
          <a:sx n="72" d="100"/>
          <a:sy n="72" d="100"/>
        </p:scale>
        <p:origin x="-9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62FF67-1B9D-4960-8D86-F0B0027CF782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D22E0F-B0CD-46C4-B0DA-A3F7B9FE6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AF9152-D9D3-423D-9DA1-481956B3744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740A5-7197-4E59-8BD8-B68FB236CF2D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3754-2731-4412-979C-46D2B49F2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F82F-1C45-4D5D-AB2E-559BB7A4BE96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83C2B-B65A-4935-BB7D-7075D1DED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FACB5-B96D-48B4-93A2-C5AC1AA802D6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EC9E-4B25-4C10-BB88-2760BBF8A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A0BB-8E89-47CF-873B-B5334E1F209F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C5B1F-5ED9-4410-9132-50A4C487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572AB-AE61-481E-B17F-C46E0F2F152D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FC25-DCB4-4ED3-8520-D7E46F45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DAB4-4D15-48EC-8B9C-4CBC34897DBB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91732-4E06-437E-929C-FFB4D55B1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9CD8D-E59C-4101-82E8-36BCE4ECC428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292A-AA74-41FF-805B-04D52EFA8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4A61-4ED7-480D-9FF1-D7E873FAEFEE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F9BAE-FCCF-4CA7-A7CC-E89FDB7C1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76376-001A-4E46-884B-82FDCCEF83A9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7F68-5A02-4526-8E5D-6700BC08D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17AF-AFC8-4D97-A558-432DA0B54428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67A06-E4ED-4BCB-8A1E-6B145C826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C7CE6-322C-4899-9F38-BA775C163F78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C6C68-7B6D-4930-AA36-62D30E93B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FC0C8-C448-47DD-918D-7D2DAA66D4CB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30966-BED6-4BE5-BFF4-67CFE9D18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29AB3-A303-4926-8AC2-A039F9C7785B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896D09-F2EC-4704-8897-E7684349D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2938" y="15001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Arial" charset="0"/>
              </a:rPr>
              <a:t/>
            </a:r>
            <a:br>
              <a:rPr lang="ru-RU" sz="3600" b="1" smtClean="0">
                <a:latin typeface="Arial" charset="0"/>
              </a:rPr>
            </a:br>
            <a:r>
              <a:rPr lang="ru-RU" sz="3600" b="1" smtClean="0">
                <a:latin typeface="Arial" charset="0"/>
              </a:rPr>
              <a:t/>
            </a:r>
            <a:br>
              <a:rPr lang="ru-RU" sz="3600" b="1" smtClean="0">
                <a:latin typeface="Arial" charset="0"/>
              </a:rPr>
            </a:br>
            <a:r>
              <a:rPr lang="ru-RU" sz="3600" b="1" smtClean="0">
                <a:latin typeface="Arial" charset="0"/>
              </a:rPr>
              <a:t/>
            </a:r>
            <a:br>
              <a:rPr lang="ru-RU" sz="3600" b="1" smtClean="0">
                <a:latin typeface="Arial" charset="0"/>
              </a:rPr>
            </a:br>
            <a:r>
              <a:rPr lang="ru-RU" sz="3600" b="1" smtClean="0">
                <a:latin typeface="Arial" charset="0"/>
              </a:rPr>
              <a:t/>
            </a:r>
            <a:br>
              <a:rPr lang="ru-RU" sz="3600" b="1" smtClean="0">
                <a:latin typeface="Arial" charset="0"/>
              </a:rPr>
            </a:br>
            <a:r>
              <a:rPr lang="ru-RU" sz="3600" b="1" smtClean="0">
                <a:latin typeface="Arial" charset="0"/>
              </a:rPr>
              <a:t/>
            </a:r>
            <a:br>
              <a:rPr lang="ru-RU" sz="3600" b="1" smtClean="0">
                <a:latin typeface="Arial" charset="0"/>
              </a:rPr>
            </a:br>
            <a:r>
              <a:rPr lang="ru-RU" sz="3600" b="1" smtClean="0">
                <a:latin typeface="Arial" charset="0"/>
              </a:rPr>
              <a:t/>
            </a:r>
            <a:br>
              <a:rPr lang="ru-RU" sz="3600" b="1" smtClean="0">
                <a:latin typeface="Arial" charset="0"/>
              </a:rPr>
            </a:br>
            <a:r>
              <a:rPr lang="ru-RU" sz="4000" b="1" smtClean="0">
                <a:latin typeface="Times New Roman" pitchFamily="18" charset="0"/>
              </a:rPr>
              <a:t>Бюджет для граждан</a:t>
            </a:r>
            <a:br>
              <a:rPr lang="ru-RU" sz="4000" b="1" smtClean="0">
                <a:latin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</a:rPr>
              <a:t/>
            </a:r>
            <a:br>
              <a:rPr lang="ru-RU" sz="4000" b="1" smtClean="0">
                <a:latin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</a:rPr>
              <a:t> ТАБУНЩИКОВСКОГО СЕЛЬСКОГО ПОСЕЛЕНИЯ КРАСНОСУЛИНСКОГО РАЙОНА НА 2016 год</a:t>
            </a:r>
            <a:br>
              <a:rPr lang="ru-RU" sz="4000" b="1" smtClean="0">
                <a:latin typeface="Times New Roman" pitchFamily="18" charset="0"/>
              </a:rPr>
            </a:br>
            <a:endParaRPr lang="ru-RU" sz="4000" b="1" smtClean="0">
              <a:latin typeface="Times New Roman" pitchFamily="18" charset="0"/>
            </a:endParaRPr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285875" y="571500"/>
            <a:ext cx="628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Администрация Табунщиковского сельского поселения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071688" y="5786438"/>
            <a:ext cx="4929187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с</a:t>
            </a:r>
            <a:r>
              <a:rPr lang="ru-RU" sz="1400">
                <a:latin typeface="Times New Roman" pitchFamily="18" charset="0"/>
              </a:rPr>
              <a:t>. Табунщиково</a:t>
            </a:r>
          </a:p>
          <a:p>
            <a:pPr algn="ctr"/>
            <a:r>
              <a:rPr lang="ru-RU" sz="1600">
                <a:latin typeface="Times New Roman" pitchFamily="18" charset="0"/>
              </a:rPr>
              <a:t>2015</a:t>
            </a:r>
          </a:p>
          <a:p>
            <a:pPr algn="ctr"/>
            <a:r>
              <a:rPr lang="ru-RU" sz="1600">
                <a:latin typeface="Times New Roman" pitchFamily="18" charset="0"/>
              </a:rPr>
              <a:t>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88913"/>
            <a:ext cx="8229600" cy="654050"/>
          </a:xfrm>
        </p:spPr>
        <p:txBody>
          <a:bodyPr/>
          <a:lstStyle/>
          <a:p>
            <a:pPr eaLnBrk="1" hangingPunct="1"/>
            <a:r>
              <a:rPr lang="ru-RU" sz="3000" smtClean="0"/>
              <a:t>Гражданин и его участие в бюджетном процессе</a:t>
            </a:r>
          </a:p>
        </p:txBody>
      </p:sp>
      <p:sp>
        <p:nvSpPr>
          <p:cNvPr id="5" name="Нашивка 4"/>
          <p:cNvSpPr/>
          <p:nvPr/>
        </p:nvSpPr>
        <p:spPr>
          <a:xfrm>
            <a:off x="1143000" y="2857500"/>
            <a:ext cx="571500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43000" y="3786188"/>
            <a:ext cx="571500" cy="50006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214438" y="4714875"/>
            <a:ext cx="571500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75" y="2714625"/>
            <a:ext cx="65722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Оценка качества предоставления муниципальных услуг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3643313"/>
            <a:ext cx="657225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Публичные слушания проекта Решения Собрания Депутатов Табунщиковского сельского поселения  о  бюджете поселения (проходит ежегодно)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75" y="4572000"/>
            <a:ext cx="65722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Публичные слушания проекта Решения Собрания Депутатов Табунщиковского сельского поселения об исполнении бюджета поселения  (проходит ежегодно)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428596" y="714356"/>
            <a:ext cx="2071702" cy="1857388"/>
          </a:xfrm>
          <a:prstGeom prst="wedgeRoundRectCallout">
            <a:avLst>
              <a:gd name="adj1" fmla="val 118268"/>
              <a:gd name="adj2" fmla="val 558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Возможности  влияния  гражданина  на состав  бюджета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14313"/>
            <a:ext cx="8229600" cy="654050"/>
          </a:xfrm>
        </p:spPr>
        <p:txBody>
          <a:bodyPr/>
          <a:lstStyle/>
          <a:p>
            <a:pPr eaLnBrk="1" hangingPunct="1"/>
            <a:r>
              <a:rPr lang="ru-RU" sz="3000" smtClean="0"/>
              <a:t>Гражданин и его участие в бюджетном процессе</a:t>
            </a:r>
          </a:p>
        </p:txBody>
      </p:sp>
      <p:sp>
        <p:nvSpPr>
          <p:cNvPr id="6" name="Овал 5"/>
          <p:cNvSpPr/>
          <p:nvPr/>
        </p:nvSpPr>
        <p:spPr>
          <a:xfrm>
            <a:off x="4214810" y="2643182"/>
            <a:ext cx="2143140" cy="10001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</a:t>
            </a: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786188" y="3714750"/>
            <a:ext cx="3214687" cy="10715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как получатель социальных гарантий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5" y="785813"/>
            <a:ext cx="221456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Составляет доходную часть бюджета поселения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85720" y="785794"/>
            <a:ext cx="2071702" cy="2071702"/>
          </a:xfrm>
          <a:prstGeom prst="wedgeRoundRectCallout">
            <a:avLst>
              <a:gd name="adj1" fmla="val 118268"/>
              <a:gd name="adj2" fmla="val 558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Возможности  влияния  гражданина  на состав  бюджета</a:t>
            </a: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4071938" y="2000250"/>
            <a:ext cx="2428875" cy="64293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как налогоплательщик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9000" y="4857750"/>
            <a:ext cx="40005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Получает социальные гарантии – расходная часть бюджета (</a:t>
            </a:r>
            <a:r>
              <a:rPr lang="ru-RU" dirty="0" err="1"/>
              <a:t>досугово-культурное</a:t>
            </a:r>
            <a:r>
              <a:rPr lang="ru-RU" dirty="0"/>
              <a:t> развитие и др.)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такое бюджет?</a:t>
            </a:r>
            <a:endParaRPr lang="ru-RU" dirty="0"/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357313" y="857250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Структура бюджета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1813" y="1357313"/>
            <a:ext cx="2714625" cy="1357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7540" y="1519225"/>
            <a:ext cx="2714644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ПОСЕЛЕНИЯ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3581400"/>
            <a:ext cx="3224234" cy="17049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</a:rPr>
              <a:t>-поступления денежных средств (налоги  юр. и физ. лиц , штрафы, административные  платежи и сборы, финансовая помощь)</a:t>
            </a:r>
          </a:p>
        </p:txBody>
      </p:sp>
      <p:sp>
        <p:nvSpPr>
          <p:cNvPr id="9" name="Стрелка вниз 8"/>
          <p:cNvSpPr/>
          <p:nvPr/>
        </p:nvSpPr>
        <p:spPr>
          <a:xfrm rot="1615406">
            <a:off x="3735388" y="2771775"/>
            <a:ext cx="454025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45051" y="3265139"/>
            <a:ext cx="3490938" cy="24094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выплачиваемые из бюджета денежные средства (финансовое обеспечение муниципальных учреждений, содержание внутрипоселковых дорог, капитальный ремонт МКД и др.)</a:t>
            </a:r>
          </a:p>
        </p:txBody>
      </p:sp>
      <p:sp>
        <p:nvSpPr>
          <p:cNvPr id="12" name="Стрелка вниз 11"/>
          <p:cNvSpPr/>
          <p:nvPr/>
        </p:nvSpPr>
        <p:spPr>
          <a:xfrm rot="19888064">
            <a:off x="4957763" y="2771775"/>
            <a:ext cx="452437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3" y="5876925"/>
            <a:ext cx="7672387" cy="11906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latin typeface="Calibri" pitchFamily="34" charset="0"/>
              </a:rPr>
              <a:t>ДЕФ</a:t>
            </a:r>
            <a:r>
              <a:rPr lang="ru-RU"/>
              <a:t>И</a:t>
            </a:r>
            <a:r>
              <a:rPr lang="ru-RU">
                <a:latin typeface="Calibri" pitchFamily="34" charset="0"/>
              </a:rPr>
              <a:t>ЦИТ бюджета – превышение расходов бюджета на его доходами.</a:t>
            </a:r>
            <a:endParaRPr lang="ru-RU"/>
          </a:p>
          <a:p>
            <a:pPr>
              <a:defRPr/>
            </a:pPr>
            <a:r>
              <a:rPr lang="ru-RU">
                <a:latin typeface="Calibri" pitchFamily="34" charset="0"/>
              </a:rPr>
              <a:t> ПРОФИЦИТ бюджета – превышение доходов бюджета над расходами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Объект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50825" y="765175"/>
            <a:ext cx="3529013" cy="12144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Плановые показатели бюджета поселения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 </a:t>
            </a:r>
          </a:p>
          <a:p>
            <a:pPr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за 201</a:t>
            </a: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6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 год 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2988" y="2133600"/>
            <a:ext cx="214312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Доходы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7154200</a:t>
            </a:r>
            <a:r>
              <a:rPr lang="ru-RU">
                <a:solidFill>
                  <a:srgbClr val="FFFFFF"/>
                </a:solidFill>
                <a:cs typeface="Arial" charset="0"/>
              </a:rPr>
              <a:t>руб.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90,6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rgbClr val="FFFFFF"/>
                </a:solidFill>
                <a:cs typeface="Arial" charset="0"/>
              </a:rPr>
              <a:t>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(с внесенными изменениями)</a:t>
            </a:r>
          </a:p>
          <a:p>
            <a:pPr algn="ctr">
              <a:defRPr/>
            </a:pP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2988" y="3213100"/>
            <a:ext cx="21431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Расходы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7154200</a:t>
            </a:r>
            <a:r>
              <a:rPr lang="ru-RU">
                <a:solidFill>
                  <a:srgbClr val="FFFFFF"/>
                </a:solidFill>
                <a:cs typeface="Arial" charset="0"/>
              </a:rPr>
              <a:t>руб.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88,0,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rgbClr val="FFFFFF"/>
                </a:solidFill>
                <a:cs typeface="Arial" charset="0"/>
              </a:rPr>
              <a:t>г.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6013" y="4221163"/>
            <a:ext cx="214312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Дефицит</a:t>
            </a:r>
          </a:p>
          <a:p>
            <a:pPr algn="ctr">
              <a:defRPr/>
            </a:pP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0,0 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руб.</a:t>
            </a:r>
          </a:p>
        </p:txBody>
      </p:sp>
      <p:sp>
        <p:nvSpPr>
          <p:cNvPr id="10" name="Стрелка углом 9"/>
          <p:cNvSpPr/>
          <p:nvPr/>
        </p:nvSpPr>
        <p:spPr>
          <a:xfrm flipV="1">
            <a:off x="214313" y="2000250"/>
            <a:ext cx="857250" cy="2857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95288" y="2349500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28625" y="3429000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1513" name="Диаграмма 14"/>
          <p:cNvGraphicFramePr>
            <a:graphicFrameLocks/>
          </p:cNvGraphicFramePr>
          <p:nvPr/>
        </p:nvGraphicFramePr>
        <p:xfrm>
          <a:off x="3419475" y="1341438"/>
          <a:ext cx="5949950" cy="4221162"/>
        </p:xfrm>
        <a:graphic>
          <a:graphicData uri="http://schemas.openxmlformats.org/presentationml/2006/ole">
            <p:oleObj spid="_x0000_s21513" name="Диаграмма" r:id="rId4" imgW="5657749" imgH="4010109" progId="Excel.Chart.8">
              <p:embed/>
            </p:oleObj>
          </a:graphicData>
        </a:graphic>
      </p:graphicFrame>
      <p:sp>
        <p:nvSpPr>
          <p:cNvPr id="21521" name="TextBox 16"/>
          <p:cNvSpPr txBox="1">
            <a:spLocks noChangeArrowheads="1"/>
          </p:cNvSpPr>
          <p:nvPr/>
        </p:nvSpPr>
        <p:spPr bwMode="auto">
          <a:xfrm>
            <a:off x="4429125" y="1500188"/>
            <a:ext cx="6429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/>
          </a:p>
          <a:p>
            <a:endParaRPr lang="ru-RU" sz="1400"/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1522" name="TextBox 17"/>
          <p:cNvSpPr txBox="1">
            <a:spLocks noChangeArrowheads="1"/>
          </p:cNvSpPr>
          <p:nvPr/>
        </p:nvSpPr>
        <p:spPr bwMode="auto">
          <a:xfrm>
            <a:off x="4643438" y="3933825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51</a:t>
            </a:r>
          </a:p>
        </p:txBody>
      </p:sp>
      <p:sp>
        <p:nvSpPr>
          <p:cNvPr id="21523" name="TextBox 18"/>
          <p:cNvSpPr txBox="1">
            <a:spLocks noChangeArrowheads="1"/>
          </p:cNvSpPr>
          <p:nvPr/>
        </p:nvSpPr>
        <p:spPr bwMode="auto">
          <a:xfrm>
            <a:off x="5143500" y="2286000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7,9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1524" name="TextBox 19"/>
          <p:cNvSpPr txBox="1">
            <a:spLocks noChangeArrowheads="1"/>
          </p:cNvSpPr>
          <p:nvPr/>
        </p:nvSpPr>
        <p:spPr bwMode="auto">
          <a:xfrm>
            <a:off x="5508625" y="2205038"/>
            <a:ext cx="500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8,1</a:t>
            </a:r>
          </a:p>
          <a:p>
            <a:endParaRPr lang="ru-RU" sz="1400"/>
          </a:p>
        </p:txBody>
      </p:sp>
      <p:sp>
        <p:nvSpPr>
          <p:cNvPr id="21525" name="TextBox 20"/>
          <p:cNvSpPr txBox="1">
            <a:spLocks noChangeArrowheads="1"/>
          </p:cNvSpPr>
          <p:nvPr/>
        </p:nvSpPr>
        <p:spPr bwMode="auto">
          <a:xfrm>
            <a:off x="5715000" y="4071938"/>
            <a:ext cx="500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</a:t>
            </a:r>
            <a:r>
              <a:rPr lang="ru-RU" sz="1400"/>
              <a:t>2</a:t>
            </a:r>
          </a:p>
          <a:p>
            <a:endParaRPr lang="ru-RU" sz="1400"/>
          </a:p>
        </p:txBody>
      </p:sp>
      <p:sp>
        <p:nvSpPr>
          <p:cNvPr id="21526" name="TextBox 22"/>
          <p:cNvSpPr txBox="1">
            <a:spLocks noChangeArrowheads="1"/>
          </p:cNvSpPr>
          <p:nvPr/>
        </p:nvSpPr>
        <p:spPr bwMode="auto">
          <a:xfrm>
            <a:off x="6858000" y="4143375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0,0</a:t>
            </a:r>
          </a:p>
        </p:txBody>
      </p:sp>
      <p:sp>
        <p:nvSpPr>
          <p:cNvPr id="21527" name="TextBox 23"/>
          <p:cNvSpPr txBox="1">
            <a:spLocks noChangeArrowheads="1"/>
          </p:cNvSpPr>
          <p:nvPr/>
        </p:nvSpPr>
        <p:spPr bwMode="auto">
          <a:xfrm>
            <a:off x="6156325" y="2205038"/>
            <a:ext cx="6429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7,15</a:t>
            </a:r>
          </a:p>
          <a:p>
            <a:endParaRPr lang="ru-RU" sz="1400"/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1528" name="TextBox 24"/>
          <p:cNvSpPr txBox="1">
            <a:spLocks noChangeArrowheads="1"/>
          </p:cNvSpPr>
          <p:nvPr/>
        </p:nvSpPr>
        <p:spPr bwMode="auto">
          <a:xfrm>
            <a:off x="6659563" y="2133600"/>
            <a:ext cx="6429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7,15</a:t>
            </a:r>
          </a:p>
          <a:p>
            <a:endParaRPr lang="ru-RU" sz="1400"/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1529" name="Text Box 29"/>
          <p:cNvSpPr txBox="1">
            <a:spLocks noChangeArrowheads="1"/>
          </p:cNvSpPr>
          <p:nvPr/>
        </p:nvSpPr>
        <p:spPr bwMode="auto">
          <a:xfrm>
            <a:off x="2843213" y="333375"/>
            <a:ext cx="1173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30" name="Text Box 29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ОСНОВНЫЕ ХАРАКТЕРИСТИКИ БЮДЖЕТА ТАБУНЩИКОВСКОГО </a:t>
            </a:r>
          </a:p>
          <a:p>
            <a:pPr algn="ctr"/>
            <a:r>
              <a:rPr lang="ru-RU">
                <a:solidFill>
                  <a:schemeClr val="accent2"/>
                </a:solidFill>
              </a:rPr>
              <a:t>СЕЛЬСКОГО ПОСЕЛЕНИЯ НА 2016 ГОД</a:t>
            </a:r>
          </a:p>
          <a:p>
            <a:pPr algn="r"/>
            <a:r>
              <a:rPr lang="ru-RU">
                <a:solidFill>
                  <a:schemeClr val="accent2"/>
                </a:solidFill>
              </a:rPr>
              <a:t>                                                    млн.руб.                                                                                                       </a:t>
            </a:r>
          </a:p>
          <a:p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4500563" y="40481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77177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СТРУКТУРА ДОХОДОВ БЮДЖЕТА ТАБУНЩИКОВСКОГО СЕЛЬСКОГО  ПОСЕЛЕНИЯ НА 2016 год </a:t>
            </a:r>
          </a:p>
          <a:p>
            <a:pPr algn="r"/>
            <a:r>
              <a:rPr lang="ru-RU" b="1" i="1">
                <a:solidFill>
                  <a:schemeClr val="accent2"/>
                </a:solidFill>
              </a:rPr>
              <a:t>млн.рублей</a:t>
            </a:r>
          </a:p>
        </p:txBody>
      </p:sp>
      <p:graphicFrame>
        <p:nvGraphicFramePr>
          <p:cNvPr id="23559" name="Диаграмма 3"/>
          <p:cNvGraphicFramePr>
            <a:graphicFrameLocks/>
          </p:cNvGraphicFramePr>
          <p:nvPr/>
        </p:nvGraphicFramePr>
        <p:xfrm>
          <a:off x="325438" y="976313"/>
          <a:ext cx="9118600" cy="5624512"/>
        </p:xfrm>
        <a:graphic>
          <a:graphicData uri="http://schemas.openxmlformats.org/presentationml/2006/ole">
            <p:oleObj spid="_x0000_s23559" name="Диаграмма" r:id="rId3" imgW="8782024" imgH="541022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1800" b="1" i="1" smtClean="0">
                <a:solidFill>
                  <a:schemeClr val="accent1"/>
                </a:solidFill>
              </a:rPr>
              <a:t>Расходы бюджета  поселения на 201</a:t>
            </a:r>
            <a:r>
              <a:rPr lang="ru-RU" sz="1800" b="1" i="1" smtClean="0">
                <a:solidFill>
                  <a:schemeClr val="accent1"/>
                </a:solidFill>
                <a:latin typeface="Arial" charset="0"/>
              </a:rPr>
              <a:t>6 г</a:t>
            </a:r>
            <a:r>
              <a:rPr lang="ru-RU" sz="1800" b="1" i="1" smtClean="0">
                <a:solidFill>
                  <a:schemeClr val="accent1"/>
                </a:solidFill>
              </a:rPr>
              <a:t>од</a:t>
            </a:r>
            <a:r>
              <a:rPr lang="ru-RU" sz="1800" smtClean="0"/>
              <a:t> </a:t>
            </a:r>
            <a:r>
              <a:rPr lang="ru-RU" sz="1800" b="1" i="1" smtClean="0">
                <a:solidFill>
                  <a:schemeClr val="accent1"/>
                </a:solidFill>
              </a:rPr>
              <a:t>представлены в следующей таблице</a:t>
            </a:r>
            <a:r>
              <a:rPr lang="ru-RU" sz="2000" b="1" i="1" smtClean="0">
                <a:solidFill>
                  <a:schemeClr val="accent1"/>
                </a:solidFill>
              </a:rPr>
              <a:t>.</a:t>
            </a:r>
            <a:br>
              <a:rPr lang="ru-RU" sz="2000" b="1" i="1" smtClean="0">
                <a:solidFill>
                  <a:schemeClr val="accent1"/>
                </a:solidFill>
              </a:rPr>
            </a:br>
            <a:r>
              <a:rPr lang="ru-RU" sz="2000" b="1" i="1" smtClean="0">
                <a:solidFill>
                  <a:schemeClr val="accent1"/>
                </a:solidFill>
              </a:rPr>
              <a:t>                                                                                                                    тыс. рублей</a:t>
            </a:r>
          </a:p>
        </p:txBody>
      </p:sp>
      <p:graphicFrame>
        <p:nvGraphicFramePr>
          <p:cNvPr id="24658" name="Group 82"/>
          <p:cNvGraphicFramePr>
            <a:graphicFrameLocks noGrp="1"/>
          </p:cNvGraphicFramePr>
          <p:nvPr/>
        </p:nvGraphicFramePr>
        <p:xfrm>
          <a:off x="539750" y="1700213"/>
          <a:ext cx="7704138" cy="5151437"/>
        </p:xfrm>
        <a:graphic>
          <a:graphicData uri="http://schemas.openxmlformats.org/drawingml/2006/table">
            <a:tbl>
              <a:tblPr/>
              <a:tblGrid>
                <a:gridCol w="4619625"/>
                <a:gridCol w="3084513"/>
              </a:tblGrid>
              <a:tr h="2270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по разделам бюджетной классификации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от 28.12.2015 №84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7154,2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3636,0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675,5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1050,6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971550" y="260350"/>
            <a:ext cx="7726363" cy="720725"/>
          </a:xfrm>
        </p:spPr>
        <p:txBody>
          <a:bodyPr/>
          <a:lstStyle/>
          <a:p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Cambria" pitchFamily="18" charset="0"/>
              </a:rPr>
              <a:t>Программная структура расходов</a:t>
            </a:r>
            <a:br>
              <a:rPr lang="ru-RU" sz="1600" b="1" smtClean="0">
                <a:latin typeface="Cambria" pitchFamily="18" charset="0"/>
              </a:rPr>
            </a:br>
            <a:r>
              <a:rPr lang="ru-RU" sz="1600" b="1" smtClean="0">
                <a:latin typeface="Cambria" pitchFamily="18" charset="0"/>
              </a:rPr>
              <a:t>бюджета поселения на 201</a:t>
            </a:r>
            <a:r>
              <a:rPr lang="ru-RU" sz="1600" b="1" smtClean="0">
                <a:latin typeface="Arial" charset="0"/>
              </a:rPr>
              <a:t>6</a:t>
            </a:r>
            <a:r>
              <a:rPr lang="ru-RU" sz="1600" b="1" smtClean="0">
                <a:latin typeface="Cambria" pitchFamily="18" charset="0"/>
              </a:rPr>
              <a:t> год </a:t>
            </a:r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>                                                                                                           </a:t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>                                                                                                         тыс.рублей</a:t>
            </a:r>
            <a:br>
              <a:rPr lang="ru-RU" sz="1600" b="1" smtClean="0">
                <a:latin typeface="Arial" charset="0"/>
              </a:rPr>
            </a:br>
            <a:r>
              <a:rPr lang="ru-RU" sz="4000" smtClean="0"/>
              <a:t> </a:t>
            </a:r>
          </a:p>
        </p:txBody>
      </p:sp>
      <p:graphicFrame>
        <p:nvGraphicFramePr>
          <p:cNvPr id="25665" name="Group 65"/>
          <p:cNvGraphicFramePr>
            <a:graphicFrameLocks noGrp="1"/>
          </p:cNvGraphicFramePr>
          <p:nvPr/>
        </p:nvGraphicFramePr>
        <p:xfrm>
          <a:off x="468313" y="1557338"/>
          <a:ext cx="7991475" cy="4440237"/>
        </p:xfrm>
        <a:graphic>
          <a:graphicData uri="http://schemas.openxmlformats.org/drawingml/2006/table">
            <a:tbl>
              <a:tblPr/>
              <a:tblGrid>
                <a:gridCol w="5832475"/>
                <a:gridCol w="2159000"/>
              </a:tblGrid>
              <a:tr h="573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 программы Табунщиковского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6949,2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3575,8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Муниципальная политика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Защита населения и территории от чрезвычайных ситуаций, обеспечениепожарной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675,5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Благоустройство и жилищно-коммунальное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1050,6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Развитие культуры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278</Words>
  <Application>Microsoft Office PowerPoint</Application>
  <PresentationFormat>Экран (4:3)</PresentationFormat>
  <Paragraphs>85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Cambria</vt:lpstr>
      <vt:lpstr>Тема Office</vt:lpstr>
      <vt:lpstr>Диаграмма</vt:lpstr>
      <vt:lpstr>      Бюджет для граждан   ТАБУНЩИКОВСКОГО СЕЛЬСКОГО ПОСЕЛЕНИЯ КРАСНОСУЛИНСКОГО РАЙОНА НА 2016 год </vt:lpstr>
      <vt:lpstr>Гражданин и его участие в бюджетном процессе</vt:lpstr>
      <vt:lpstr>Гражданин и его участие в бюджетном процессе</vt:lpstr>
      <vt:lpstr>Что такое бюджет?</vt:lpstr>
      <vt:lpstr>Слайд 5</vt:lpstr>
      <vt:lpstr>Слайд 6</vt:lpstr>
      <vt:lpstr>Слайд 7</vt:lpstr>
      <vt:lpstr>Расходы бюджета  поселения на 2016 год представлены в следующей таблице.                                                                                                                     тыс. рублей</vt:lpstr>
      <vt:lpstr>     Программная структура расходов бюджета поселения на 2016 год                                                                                                                                                                                                                        тыс.рублей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Специалист СЭиФ</dc:creator>
  <cp:lastModifiedBy>User</cp:lastModifiedBy>
  <cp:revision>64</cp:revision>
  <dcterms:created xsi:type="dcterms:W3CDTF">2013-11-29T07:44:12Z</dcterms:created>
  <dcterms:modified xsi:type="dcterms:W3CDTF">2016-02-11T15:44:38Z</dcterms:modified>
</cp:coreProperties>
</file>