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256" r:id="rId2"/>
    <p:sldId id="262" r:id="rId3"/>
    <p:sldId id="306" r:id="rId4"/>
    <p:sldId id="309" r:id="rId5"/>
    <p:sldId id="282" r:id="rId6"/>
    <p:sldId id="287" r:id="rId7"/>
    <p:sldId id="311" r:id="rId8"/>
    <p:sldId id="301" r:id="rId9"/>
    <p:sldId id="269" r:id="rId10"/>
    <p:sldId id="298" r:id="rId11"/>
    <p:sldId id="263" r:id="rId12"/>
    <p:sldId id="313" r:id="rId13"/>
    <p:sldId id="314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62D5"/>
    <a:srgbClr val="FFFF00"/>
    <a:srgbClr val="FF66FF"/>
    <a:srgbClr val="096DE7"/>
    <a:srgbClr val="3DD400"/>
    <a:srgbClr val="58E808"/>
    <a:srgbClr val="DFE40C"/>
    <a:srgbClr val="E709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57" autoAdjust="0"/>
    <p:restoredTop sz="94660"/>
  </p:normalViewPr>
  <p:slideViewPr>
    <p:cSldViewPr>
      <p:cViewPr varScale="1">
        <p:scale>
          <a:sx n="110" d="100"/>
          <a:sy n="110" d="100"/>
        </p:scale>
        <p:origin x="18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7F891D-C3A1-490C-996C-D3A721E72B47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492A0DF-C391-4F91-A00A-3F4CEE15CD9C}">
      <dgm:prSet phldrT="[Текст]" custT="1"/>
      <dgm:spPr>
        <a:noFill/>
        <a:ln>
          <a:noFill/>
        </a:ln>
      </dgm:spPr>
      <dgm:t>
        <a:bodyPr/>
        <a:lstStyle/>
        <a:p>
          <a:r>
            <a:rPr lang="ru-RU" sz="2400" dirty="0" smtClean="0">
              <a:solidFill>
                <a:schemeClr val="tx1"/>
              </a:solidFill>
            </a:rPr>
            <a:t>     </a:t>
          </a:r>
          <a:endParaRPr lang="ru-RU" sz="2400" dirty="0">
            <a:solidFill>
              <a:schemeClr val="tx1"/>
            </a:solidFill>
          </a:endParaRPr>
        </a:p>
      </dgm:t>
    </dgm:pt>
    <dgm:pt modelId="{190512D1-4422-444B-A41C-7CBC34E5A960}" type="parTrans" cxnId="{EAD9F7F2-89BA-4F1A-AF58-BA6C299B8D59}">
      <dgm:prSet/>
      <dgm:spPr/>
      <dgm:t>
        <a:bodyPr/>
        <a:lstStyle/>
        <a:p>
          <a:endParaRPr lang="ru-RU"/>
        </a:p>
      </dgm:t>
    </dgm:pt>
    <dgm:pt modelId="{9418B603-B043-4BEA-A0B6-1A9F36710DBF}" type="sibTrans" cxnId="{EAD9F7F2-89BA-4F1A-AF58-BA6C299B8D59}">
      <dgm:prSet/>
      <dgm:spPr/>
      <dgm:t>
        <a:bodyPr/>
        <a:lstStyle/>
        <a:p>
          <a:endParaRPr lang="ru-RU"/>
        </a:p>
      </dgm:t>
    </dgm:pt>
    <dgm:pt modelId="{4A639FF1-0C50-4932-A965-C46CCC2FEA28}">
      <dgm:prSet phldrT="[Текст]" custT="1"/>
      <dgm:spPr>
        <a:noFill/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Работа сайта </a:t>
          </a:r>
          <a:r>
            <a:rPr lang="en-US" sz="1600" dirty="0" smtClean="0">
              <a:solidFill>
                <a:schemeClr val="tx1"/>
              </a:solidFill>
            </a:rPr>
            <a:t>www.donmade.ru</a:t>
          </a:r>
          <a:r>
            <a:rPr lang="ru-RU" sz="1600" dirty="0" smtClean="0">
              <a:solidFill>
                <a:schemeClr val="tx1"/>
              </a:solidFill>
            </a:rPr>
            <a:t> </a:t>
          </a:r>
          <a:endParaRPr lang="ru-RU" sz="1600" dirty="0">
            <a:solidFill>
              <a:schemeClr val="tx1"/>
            </a:solidFill>
          </a:endParaRPr>
        </a:p>
      </dgm:t>
    </dgm:pt>
    <dgm:pt modelId="{6FD60403-83B2-437D-9806-06E293A7EF31}" type="parTrans" cxnId="{C0825CE9-2AAA-4F1D-BFB9-AD923D554483}">
      <dgm:prSet/>
      <dgm:spPr/>
      <dgm:t>
        <a:bodyPr/>
        <a:lstStyle/>
        <a:p>
          <a:endParaRPr lang="ru-RU"/>
        </a:p>
      </dgm:t>
    </dgm:pt>
    <dgm:pt modelId="{FE00003C-38E2-4EA9-B2F5-2778094E0289}" type="sibTrans" cxnId="{C0825CE9-2AAA-4F1D-BFB9-AD923D554483}">
      <dgm:prSet/>
      <dgm:spPr/>
      <dgm:t>
        <a:bodyPr/>
        <a:lstStyle/>
        <a:p>
          <a:endParaRPr lang="ru-RU"/>
        </a:p>
      </dgm:t>
    </dgm:pt>
    <dgm:pt modelId="{5C54F878-7ECD-4152-A46E-977E5A5E456D}">
      <dgm:prSet custT="1"/>
      <dgm:spPr>
        <a:noFill/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взаимодействие со средствами массовой информации</a:t>
          </a:r>
          <a:endParaRPr lang="ru-RU" sz="1600" dirty="0">
            <a:solidFill>
              <a:schemeClr val="tx1"/>
            </a:solidFill>
          </a:endParaRPr>
        </a:p>
      </dgm:t>
    </dgm:pt>
    <dgm:pt modelId="{81A5BC96-5951-42AF-86C3-AB93EB03870E}" type="parTrans" cxnId="{137EE6F4-9275-452B-A5B8-58E2D9F95112}">
      <dgm:prSet/>
      <dgm:spPr/>
      <dgm:t>
        <a:bodyPr/>
        <a:lstStyle/>
        <a:p>
          <a:endParaRPr lang="ru-RU"/>
        </a:p>
      </dgm:t>
    </dgm:pt>
    <dgm:pt modelId="{A00B1817-6C96-4631-9B89-9B6BE14D1B0A}" type="sibTrans" cxnId="{137EE6F4-9275-452B-A5B8-58E2D9F95112}">
      <dgm:prSet/>
      <dgm:spPr/>
      <dgm:t>
        <a:bodyPr/>
        <a:lstStyle/>
        <a:p>
          <a:endParaRPr lang="ru-RU"/>
        </a:p>
      </dgm:t>
    </dgm:pt>
    <dgm:pt modelId="{7982CB4B-096B-4FB7-94F5-703BA96384F8}">
      <dgm:prSet custT="1"/>
      <dgm:spPr>
        <a:noFill/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размещение информации о системе в социальных сетях</a:t>
          </a:r>
          <a:endParaRPr lang="ru-RU" sz="1600" dirty="0">
            <a:solidFill>
              <a:schemeClr val="tx1"/>
            </a:solidFill>
          </a:endParaRPr>
        </a:p>
      </dgm:t>
    </dgm:pt>
    <dgm:pt modelId="{2DD23049-C9CB-4E75-B12D-699A6DB59312}" type="parTrans" cxnId="{3D94FAA8-7DBD-471A-A3CD-D51A3BD3B281}">
      <dgm:prSet/>
      <dgm:spPr/>
      <dgm:t>
        <a:bodyPr/>
        <a:lstStyle/>
        <a:p>
          <a:endParaRPr lang="ru-RU"/>
        </a:p>
      </dgm:t>
    </dgm:pt>
    <dgm:pt modelId="{DABAA725-525C-4AEB-AE96-030B00D7DE21}" type="sibTrans" cxnId="{3D94FAA8-7DBD-471A-A3CD-D51A3BD3B281}">
      <dgm:prSet/>
      <dgm:spPr/>
      <dgm:t>
        <a:bodyPr/>
        <a:lstStyle/>
        <a:p>
          <a:endParaRPr lang="ru-RU"/>
        </a:p>
      </dgm:t>
    </dgm:pt>
    <dgm:pt modelId="{F76A98AB-3A6D-42EA-A1DE-C7F09E6FEEC3}" type="pres">
      <dgm:prSet presAssocID="{517F891D-C3A1-490C-996C-D3A721E72B47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87412D5-BD12-417E-9869-2C2E98E9D933}" type="pres">
      <dgm:prSet presAssocID="{6492A0DF-C391-4F91-A00A-3F4CEE15CD9C}" presName="root" presStyleCnt="0">
        <dgm:presLayoutVars>
          <dgm:chMax/>
          <dgm:chPref val="4"/>
        </dgm:presLayoutVars>
      </dgm:prSet>
      <dgm:spPr/>
    </dgm:pt>
    <dgm:pt modelId="{F5B47511-9DBA-4523-9252-A4B492564192}" type="pres">
      <dgm:prSet presAssocID="{6492A0DF-C391-4F91-A00A-3F4CEE15CD9C}" presName="rootComposite" presStyleCnt="0">
        <dgm:presLayoutVars/>
      </dgm:prSet>
      <dgm:spPr/>
    </dgm:pt>
    <dgm:pt modelId="{9C8C1126-A122-4163-BB26-CC7691BB440C}" type="pres">
      <dgm:prSet presAssocID="{6492A0DF-C391-4F91-A00A-3F4CEE15CD9C}" presName="rootText" presStyleLbl="node0" presStyleIdx="0" presStyleCnt="1" custScaleX="110583" custLinFactNeighborX="-6849" custLinFactNeighborY="5168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076D978B-B4F3-4204-AD96-6EF6E6885CE6}" type="pres">
      <dgm:prSet presAssocID="{6492A0DF-C391-4F91-A00A-3F4CEE15CD9C}" presName="childShape" presStyleCnt="0">
        <dgm:presLayoutVars>
          <dgm:chMax val="0"/>
          <dgm:chPref val="0"/>
        </dgm:presLayoutVars>
      </dgm:prSet>
      <dgm:spPr/>
    </dgm:pt>
    <dgm:pt modelId="{46EBBF92-3F0E-4FD5-A00A-61AE3088A0D3}" type="pres">
      <dgm:prSet presAssocID="{4A639FF1-0C50-4932-A965-C46CCC2FEA28}" presName="childComposite" presStyleCnt="0">
        <dgm:presLayoutVars>
          <dgm:chMax val="0"/>
          <dgm:chPref val="0"/>
        </dgm:presLayoutVars>
      </dgm:prSet>
      <dgm:spPr/>
    </dgm:pt>
    <dgm:pt modelId="{DEDA3093-6DF0-4A67-85C2-1E9BDE5C3E70}" type="pres">
      <dgm:prSet presAssocID="{4A639FF1-0C50-4932-A965-C46CCC2FEA28}" presName="Image" presStyleLbl="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AFE2121-C6A5-42CC-8426-BAF04373A879}" type="pres">
      <dgm:prSet presAssocID="{4A639FF1-0C50-4932-A965-C46CCC2FEA28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52AA13-FE03-4B2C-AA47-EB8C9E87CE58}" type="pres">
      <dgm:prSet presAssocID="{7982CB4B-096B-4FB7-94F5-703BA96384F8}" presName="childComposite" presStyleCnt="0">
        <dgm:presLayoutVars>
          <dgm:chMax val="0"/>
          <dgm:chPref val="0"/>
        </dgm:presLayoutVars>
      </dgm:prSet>
      <dgm:spPr/>
    </dgm:pt>
    <dgm:pt modelId="{D81D4013-010C-4BE0-9465-1CBDA01D7968}" type="pres">
      <dgm:prSet presAssocID="{7982CB4B-096B-4FB7-94F5-703BA96384F8}" presName="Image" presStyleLbl="node1" presStyleIdx="1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2E5F89F-5914-46C6-BAEF-6F0F5D9F621B}" type="pres">
      <dgm:prSet presAssocID="{7982CB4B-096B-4FB7-94F5-703BA96384F8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B2E82D-AADF-4867-BF38-E56CB5E82971}" type="pres">
      <dgm:prSet presAssocID="{5C54F878-7ECD-4152-A46E-977E5A5E456D}" presName="childComposite" presStyleCnt="0">
        <dgm:presLayoutVars>
          <dgm:chMax val="0"/>
          <dgm:chPref val="0"/>
        </dgm:presLayoutVars>
      </dgm:prSet>
      <dgm:spPr/>
    </dgm:pt>
    <dgm:pt modelId="{A28CA9EB-2A31-4624-B5AE-C87174946D35}" type="pres">
      <dgm:prSet presAssocID="{5C54F878-7ECD-4152-A46E-977E5A5E456D}" presName="Image" presStyleLbl="node1" presStyleIdx="2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635E80B-ABA0-40BC-AA4C-4FA9237EAAA5}" type="pres">
      <dgm:prSet presAssocID="{5C54F878-7ECD-4152-A46E-977E5A5E456D}" presName="childText" presStyleLbl="lnNode1" presStyleIdx="2" presStyleCnt="3" custLinFactNeighborX="-391" custLinFactNeighborY="-27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E16E7B3-FDB0-4D6C-97FB-26F80E96856B}" type="presOf" srcId="{7982CB4B-096B-4FB7-94F5-703BA96384F8}" destId="{22E5F89F-5914-46C6-BAEF-6F0F5D9F621B}" srcOrd="0" destOrd="0" presId="urn:microsoft.com/office/officeart/2008/layout/PictureAccentList"/>
    <dgm:cxn modelId="{137EE6F4-9275-452B-A5B8-58E2D9F95112}" srcId="{6492A0DF-C391-4F91-A00A-3F4CEE15CD9C}" destId="{5C54F878-7ECD-4152-A46E-977E5A5E456D}" srcOrd="2" destOrd="0" parTransId="{81A5BC96-5951-42AF-86C3-AB93EB03870E}" sibTransId="{A00B1817-6C96-4631-9B89-9B6BE14D1B0A}"/>
    <dgm:cxn modelId="{EB9AF558-A654-45AF-8835-15C763D4CED6}" type="presOf" srcId="{6492A0DF-C391-4F91-A00A-3F4CEE15CD9C}" destId="{9C8C1126-A122-4163-BB26-CC7691BB440C}" srcOrd="0" destOrd="0" presId="urn:microsoft.com/office/officeart/2008/layout/PictureAccentList"/>
    <dgm:cxn modelId="{C0825CE9-2AAA-4F1D-BFB9-AD923D554483}" srcId="{6492A0DF-C391-4F91-A00A-3F4CEE15CD9C}" destId="{4A639FF1-0C50-4932-A965-C46CCC2FEA28}" srcOrd="0" destOrd="0" parTransId="{6FD60403-83B2-437D-9806-06E293A7EF31}" sibTransId="{FE00003C-38E2-4EA9-B2F5-2778094E0289}"/>
    <dgm:cxn modelId="{16C89ABA-0C76-445D-A6E9-8B8FD18B4223}" type="presOf" srcId="{5C54F878-7ECD-4152-A46E-977E5A5E456D}" destId="{5635E80B-ABA0-40BC-AA4C-4FA9237EAAA5}" srcOrd="0" destOrd="0" presId="urn:microsoft.com/office/officeart/2008/layout/PictureAccentList"/>
    <dgm:cxn modelId="{3D94FAA8-7DBD-471A-A3CD-D51A3BD3B281}" srcId="{6492A0DF-C391-4F91-A00A-3F4CEE15CD9C}" destId="{7982CB4B-096B-4FB7-94F5-703BA96384F8}" srcOrd="1" destOrd="0" parTransId="{2DD23049-C9CB-4E75-B12D-699A6DB59312}" sibTransId="{DABAA725-525C-4AEB-AE96-030B00D7DE21}"/>
    <dgm:cxn modelId="{673E27FE-436F-4A17-91C4-1ACBAAB5828E}" type="presOf" srcId="{517F891D-C3A1-490C-996C-D3A721E72B47}" destId="{F76A98AB-3A6D-42EA-A1DE-C7F09E6FEEC3}" srcOrd="0" destOrd="0" presId="urn:microsoft.com/office/officeart/2008/layout/PictureAccentList"/>
    <dgm:cxn modelId="{EAD9F7F2-89BA-4F1A-AF58-BA6C299B8D59}" srcId="{517F891D-C3A1-490C-996C-D3A721E72B47}" destId="{6492A0DF-C391-4F91-A00A-3F4CEE15CD9C}" srcOrd="0" destOrd="0" parTransId="{190512D1-4422-444B-A41C-7CBC34E5A960}" sibTransId="{9418B603-B043-4BEA-A0B6-1A9F36710DBF}"/>
    <dgm:cxn modelId="{660DA159-2E62-4151-81F5-01C2DA10BF29}" type="presOf" srcId="{4A639FF1-0C50-4932-A965-C46CCC2FEA28}" destId="{7AFE2121-C6A5-42CC-8426-BAF04373A879}" srcOrd="0" destOrd="0" presId="urn:microsoft.com/office/officeart/2008/layout/PictureAccentList"/>
    <dgm:cxn modelId="{C69B67F3-C500-470C-9873-DB5B57F9BD32}" type="presParOf" srcId="{F76A98AB-3A6D-42EA-A1DE-C7F09E6FEEC3}" destId="{487412D5-BD12-417E-9869-2C2E98E9D933}" srcOrd="0" destOrd="0" presId="urn:microsoft.com/office/officeart/2008/layout/PictureAccentList"/>
    <dgm:cxn modelId="{6AC90759-8339-4E09-960A-4D4DF3BDBCF8}" type="presParOf" srcId="{487412D5-BD12-417E-9869-2C2E98E9D933}" destId="{F5B47511-9DBA-4523-9252-A4B492564192}" srcOrd="0" destOrd="0" presId="urn:microsoft.com/office/officeart/2008/layout/PictureAccentList"/>
    <dgm:cxn modelId="{96445BE1-4DA9-44CC-B332-CD74513879A7}" type="presParOf" srcId="{F5B47511-9DBA-4523-9252-A4B492564192}" destId="{9C8C1126-A122-4163-BB26-CC7691BB440C}" srcOrd="0" destOrd="0" presId="urn:microsoft.com/office/officeart/2008/layout/PictureAccentList"/>
    <dgm:cxn modelId="{D3924597-6DB3-493A-B427-AAD11426EF38}" type="presParOf" srcId="{487412D5-BD12-417E-9869-2C2E98E9D933}" destId="{076D978B-B4F3-4204-AD96-6EF6E6885CE6}" srcOrd="1" destOrd="0" presId="urn:microsoft.com/office/officeart/2008/layout/PictureAccentList"/>
    <dgm:cxn modelId="{1AB1E0DD-5EB7-48A1-8988-30E2047C1463}" type="presParOf" srcId="{076D978B-B4F3-4204-AD96-6EF6E6885CE6}" destId="{46EBBF92-3F0E-4FD5-A00A-61AE3088A0D3}" srcOrd="0" destOrd="0" presId="urn:microsoft.com/office/officeart/2008/layout/PictureAccentList"/>
    <dgm:cxn modelId="{60123162-E432-42CC-9DE0-3961829532A0}" type="presParOf" srcId="{46EBBF92-3F0E-4FD5-A00A-61AE3088A0D3}" destId="{DEDA3093-6DF0-4A67-85C2-1E9BDE5C3E70}" srcOrd="0" destOrd="0" presId="urn:microsoft.com/office/officeart/2008/layout/PictureAccentList"/>
    <dgm:cxn modelId="{EAF53A2F-657E-4E2E-A8FC-A410E66B38B5}" type="presParOf" srcId="{46EBBF92-3F0E-4FD5-A00A-61AE3088A0D3}" destId="{7AFE2121-C6A5-42CC-8426-BAF04373A879}" srcOrd="1" destOrd="0" presId="urn:microsoft.com/office/officeart/2008/layout/PictureAccentList"/>
    <dgm:cxn modelId="{ED365F3D-6DFE-41B2-996D-216EEB2D9EFD}" type="presParOf" srcId="{076D978B-B4F3-4204-AD96-6EF6E6885CE6}" destId="{0852AA13-FE03-4B2C-AA47-EB8C9E87CE58}" srcOrd="1" destOrd="0" presId="urn:microsoft.com/office/officeart/2008/layout/PictureAccentList"/>
    <dgm:cxn modelId="{860F6DFE-4554-4DCA-B48D-E84C16DB0C9C}" type="presParOf" srcId="{0852AA13-FE03-4B2C-AA47-EB8C9E87CE58}" destId="{D81D4013-010C-4BE0-9465-1CBDA01D7968}" srcOrd="0" destOrd="0" presId="urn:microsoft.com/office/officeart/2008/layout/PictureAccentList"/>
    <dgm:cxn modelId="{31BC6182-B35F-4A5F-B374-536414C2F093}" type="presParOf" srcId="{0852AA13-FE03-4B2C-AA47-EB8C9E87CE58}" destId="{22E5F89F-5914-46C6-BAEF-6F0F5D9F621B}" srcOrd="1" destOrd="0" presId="urn:microsoft.com/office/officeart/2008/layout/PictureAccentList"/>
    <dgm:cxn modelId="{3B638FE3-DFBA-43EE-AC64-A446197F4DAF}" type="presParOf" srcId="{076D978B-B4F3-4204-AD96-6EF6E6885CE6}" destId="{09B2E82D-AADF-4867-BF38-E56CB5E82971}" srcOrd="2" destOrd="0" presId="urn:microsoft.com/office/officeart/2008/layout/PictureAccentList"/>
    <dgm:cxn modelId="{CBC14C40-7DEE-47E1-A1B2-0CDDF1BAB6D6}" type="presParOf" srcId="{09B2E82D-AADF-4867-BF38-E56CB5E82971}" destId="{A28CA9EB-2A31-4624-B5AE-C87174946D35}" srcOrd="0" destOrd="0" presId="urn:microsoft.com/office/officeart/2008/layout/PictureAccentList"/>
    <dgm:cxn modelId="{3CA8F24C-E372-4CF5-B380-A5C14F12FD58}" type="presParOf" srcId="{09B2E82D-AADF-4867-BF38-E56CB5E82971}" destId="{5635E80B-ABA0-40BC-AA4C-4FA9237EAAA5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8C1126-A122-4163-BB26-CC7691BB440C}">
      <dsp:nvSpPr>
        <dsp:cNvPr id="0" name=""/>
        <dsp:cNvSpPr/>
      </dsp:nvSpPr>
      <dsp:spPr>
        <a:xfrm>
          <a:off x="0" y="40248"/>
          <a:ext cx="5112560" cy="754521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</a:rPr>
            <a:t>     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22099" y="62347"/>
        <a:ext cx="5068362" cy="710323"/>
      </dsp:txXfrm>
    </dsp:sp>
    <dsp:sp modelId="{DEDA3093-6DF0-4A67-85C2-1E9BDE5C3E70}">
      <dsp:nvSpPr>
        <dsp:cNvPr id="0" name=""/>
        <dsp:cNvSpPr/>
      </dsp:nvSpPr>
      <dsp:spPr>
        <a:xfrm>
          <a:off x="244644" y="891590"/>
          <a:ext cx="754521" cy="754521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FE2121-C6A5-42CC-8426-BAF04373A879}">
      <dsp:nvSpPr>
        <dsp:cNvPr id="0" name=""/>
        <dsp:cNvSpPr/>
      </dsp:nvSpPr>
      <dsp:spPr>
        <a:xfrm>
          <a:off x="1044437" y="891590"/>
          <a:ext cx="3823486" cy="754521"/>
        </a:xfrm>
        <a:prstGeom prst="roundRect">
          <a:avLst>
            <a:gd name="adj" fmla="val 1667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Работа сайта </a:t>
          </a:r>
          <a:r>
            <a:rPr lang="en-US" sz="1600" kern="1200" dirty="0" smtClean="0">
              <a:solidFill>
                <a:schemeClr val="tx1"/>
              </a:solidFill>
            </a:rPr>
            <a:t>www.donmade.ru</a:t>
          </a:r>
          <a:r>
            <a:rPr lang="ru-RU" sz="1600" kern="1200" dirty="0" smtClean="0">
              <a:solidFill>
                <a:schemeClr val="tx1"/>
              </a:solidFill>
            </a:rPr>
            <a:t> 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1081276" y="928429"/>
        <a:ext cx="3749808" cy="680843"/>
      </dsp:txXfrm>
    </dsp:sp>
    <dsp:sp modelId="{D81D4013-010C-4BE0-9465-1CBDA01D7968}">
      <dsp:nvSpPr>
        <dsp:cNvPr id="0" name=""/>
        <dsp:cNvSpPr/>
      </dsp:nvSpPr>
      <dsp:spPr>
        <a:xfrm>
          <a:off x="244644" y="1736654"/>
          <a:ext cx="754521" cy="754521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E5F89F-5914-46C6-BAEF-6F0F5D9F621B}">
      <dsp:nvSpPr>
        <dsp:cNvPr id="0" name=""/>
        <dsp:cNvSpPr/>
      </dsp:nvSpPr>
      <dsp:spPr>
        <a:xfrm>
          <a:off x="1044437" y="1736654"/>
          <a:ext cx="3823486" cy="754521"/>
        </a:xfrm>
        <a:prstGeom prst="roundRect">
          <a:avLst>
            <a:gd name="adj" fmla="val 1667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размещение информации о системе в социальных сетях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1081276" y="1773493"/>
        <a:ext cx="3749808" cy="680843"/>
      </dsp:txXfrm>
    </dsp:sp>
    <dsp:sp modelId="{A28CA9EB-2A31-4624-B5AE-C87174946D35}">
      <dsp:nvSpPr>
        <dsp:cNvPr id="0" name=""/>
        <dsp:cNvSpPr/>
      </dsp:nvSpPr>
      <dsp:spPr>
        <a:xfrm>
          <a:off x="244644" y="2581718"/>
          <a:ext cx="754521" cy="754521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35E80B-ABA0-40BC-AA4C-4FA9237EAAA5}">
      <dsp:nvSpPr>
        <dsp:cNvPr id="0" name=""/>
        <dsp:cNvSpPr/>
      </dsp:nvSpPr>
      <dsp:spPr>
        <a:xfrm>
          <a:off x="1029487" y="2579636"/>
          <a:ext cx="3823486" cy="754521"/>
        </a:xfrm>
        <a:prstGeom prst="roundRect">
          <a:avLst>
            <a:gd name="adj" fmla="val 1667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взаимодействие со средствами массовой информации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1066326" y="2616475"/>
        <a:ext cx="3749808" cy="6808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3B17D5-75A9-45B2-BCED-2F5069B664C7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732E8-CA7A-40D2-98A2-1DA10BF88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033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732E8-CA7A-40D2-98A2-1DA10BF886D4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35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732E8-CA7A-40D2-98A2-1DA10BF886D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3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71630-E4CF-4EB2-BC56-E8FC00B07B45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845D7-488D-468D-9EA5-B3B86760A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503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71630-E4CF-4EB2-BC56-E8FC00B07B45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845D7-488D-468D-9EA5-B3B86760A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695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71630-E4CF-4EB2-BC56-E8FC00B07B45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845D7-488D-468D-9EA5-B3B86760A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313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71630-E4CF-4EB2-BC56-E8FC00B07B45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845D7-488D-468D-9EA5-B3B86760A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753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71630-E4CF-4EB2-BC56-E8FC00B07B45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845D7-488D-468D-9EA5-B3B86760A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443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71630-E4CF-4EB2-BC56-E8FC00B07B45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845D7-488D-468D-9EA5-B3B86760A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188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71630-E4CF-4EB2-BC56-E8FC00B07B45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845D7-488D-468D-9EA5-B3B86760A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609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71630-E4CF-4EB2-BC56-E8FC00B07B45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845D7-488D-468D-9EA5-B3B86760A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351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71630-E4CF-4EB2-BC56-E8FC00B07B45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845D7-488D-468D-9EA5-B3B86760A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82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71630-E4CF-4EB2-BC56-E8FC00B07B45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845D7-488D-468D-9EA5-B3B86760A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394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71630-E4CF-4EB2-BC56-E8FC00B07B45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845D7-488D-468D-9EA5-B3B86760A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176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71630-E4CF-4EB2-BC56-E8FC00B07B45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845D7-488D-468D-9EA5-B3B86760A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728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58.emf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5.png"/><Relationship Id="rId7" Type="http://schemas.openxmlformats.org/officeDocument/2006/relationships/image" Target="../media/image26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9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48.png"/><Relationship Id="rId10" Type="http://schemas.openxmlformats.org/officeDocument/2006/relationships/image" Target="../media/image4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4.pn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9792" y="4869160"/>
            <a:ext cx="6336704" cy="1152128"/>
          </a:xfrm>
        </p:spPr>
        <p:txBody>
          <a:bodyPr/>
          <a:lstStyle/>
          <a:p>
            <a:pPr marL="182880" indent="0" algn="r">
              <a:buNone/>
            </a:pPr>
            <a:r>
              <a:rPr lang="ru-RU" sz="1500" dirty="0" smtClean="0">
                <a:effectLst/>
              </a:rPr>
              <a:t>Региональная комиссия по вопросам </a:t>
            </a:r>
            <a:br>
              <a:rPr lang="ru-RU" sz="1500" dirty="0" smtClean="0">
                <a:effectLst/>
              </a:rPr>
            </a:br>
            <a:r>
              <a:rPr lang="ru-RU" sz="1500" dirty="0" smtClean="0">
                <a:effectLst/>
              </a:rPr>
              <a:t>развития торговой деятельности в Ростовской области  </a:t>
            </a:r>
            <a:r>
              <a:rPr lang="ru-RU" sz="1500" dirty="0" smtClean="0">
                <a:effectLst/>
              </a:rPr>
              <a:t/>
            </a:r>
            <a:br>
              <a:rPr lang="ru-RU" sz="1500" dirty="0" smtClean="0">
                <a:effectLst/>
              </a:rPr>
            </a:br>
            <a:r>
              <a:rPr lang="ru-RU" sz="1500" dirty="0" smtClean="0">
                <a:effectLst/>
              </a:rPr>
              <a:t/>
            </a:r>
            <a:br>
              <a:rPr lang="ru-RU" sz="1500" dirty="0" smtClean="0">
                <a:effectLst/>
              </a:rPr>
            </a:br>
            <a:r>
              <a:rPr lang="ru-RU" sz="1500" dirty="0" smtClean="0">
                <a:effectLst/>
              </a:rPr>
              <a:t>18 июня 2019 </a:t>
            </a:r>
            <a:r>
              <a:rPr lang="ru-RU" sz="1500" dirty="0" smtClean="0">
                <a:effectLst/>
              </a:rPr>
              <a:t>года  </a:t>
            </a:r>
            <a:r>
              <a:rPr lang="ru-RU" sz="1500" dirty="0">
                <a:effectLst/>
              </a:rPr>
              <a:t/>
            </a:r>
            <a:br>
              <a:rPr lang="ru-RU" sz="1500" dirty="0">
                <a:effectLst/>
              </a:rPr>
            </a:br>
            <a:endParaRPr lang="ru-RU" sz="15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07704" y="2348890"/>
            <a:ext cx="6264696" cy="1512158"/>
          </a:xfrm>
        </p:spPr>
        <p:txBody>
          <a:bodyPr>
            <a:noAutofit/>
          </a:bodyPr>
          <a:lstStyle/>
          <a:p>
            <a:pPr defTabSz="914400"/>
            <a:r>
              <a:rPr lang="ru-RU" sz="2800" b="1" dirty="0">
                <a:solidFill>
                  <a:srgbClr val="002060"/>
                </a:solidFill>
              </a:rPr>
              <a:t>О </a:t>
            </a:r>
            <a:r>
              <a:rPr lang="ru-RU" sz="2800" b="1" dirty="0" smtClean="0">
                <a:solidFill>
                  <a:srgbClr val="002060"/>
                </a:solidFill>
              </a:rPr>
              <a:t>развитии системы добровольной сертификации «Сделано на Дону»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116"/>
          <a:stretch/>
        </p:blipFill>
        <p:spPr>
          <a:xfrm rot="5400000">
            <a:off x="4297660" y="2011660"/>
            <a:ext cx="548680" cy="9144000"/>
          </a:xfrm>
          <a:prstGeom prst="rect">
            <a:avLst/>
          </a:prstGeom>
          <a:effectLst>
            <a:glow rad="88900">
              <a:schemeClr val="accent1">
                <a:alpha val="40000"/>
              </a:schemeClr>
            </a:glow>
            <a:softEdge rad="76200"/>
          </a:effectLst>
          <a:scene3d>
            <a:camera prst="orthographicFront"/>
            <a:lightRig rig="threePt" dir="t"/>
          </a:scene3d>
          <a:sp3d extrusionH="76200" prstMaterial="dkEdge">
            <a:bevelT/>
            <a:bevelB prst="angle"/>
            <a:extrusionClr>
              <a:srgbClr val="0070C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7009"/>
            <a:ext cx="2304256" cy="229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4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841" y="206515"/>
            <a:ext cx="7505294" cy="120521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800" b="1" dirty="0">
                <a:solidFill>
                  <a:srgbClr val="002060"/>
                </a:solidFill>
              </a:rPr>
              <a:t>Проведение мероприятий мониторинга объектов потребительского рынка</a:t>
            </a: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277" y="809120"/>
            <a:ext cx="3619964" cy="2036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1403648" y="558654"/>
            <a:ext cx="4392488" cy="1142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endParaRPr lang="ru-RU" sz="1800" b="1" dirty="0" smtClean="0">
              <a:solidFill>
                <a:srgbClr val="0070C0"/>
              </a:solidFill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2267744" y="2420888"/>
            <a:ext cx="2501127" cy="3201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Georgia" pitchFamily="18" charset="0"/>
              <a:buNone/>
            </a:pPr>
            <a:endParaRPr lang="ru-RU" sz="1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018" y="3160584"/>
            <a:ext cx="2056195" cy="2675141"/>
          </a:xfrm>
          <a:prstGeom prst="rect">
            <a:avLst/>
          </a:prstGeom>
          <a:ln w="38100">
            <a:solidFill>
              <a:srgbClr val="1B62D5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51" y="3148867"/>
            <a:ext cx="2088231" cy="2686858"/>
          </a:xfrm>
          <a:prstGeom prst="rect">
            <a:avLst/>
          </a:prstGeom>
          <a:ln w="38100">
            <a:solidFill>
              <a:srgbClr val="1B62D5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8520" y="6342504"/>
            <a:ext cx="9352075" cy="6831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51" y="3160584"/>
            <a:ext cx="2088231" cy="26751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05276">
            <a:off x="5133173" y="4717236"/>
            <a:ext cx="2052067" cy="740769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79" y="1959041"/>
            <a:ext cx="3751695" cy="2705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52079" y="3773096"/>
            <a:ext cx="3655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КОРРЕКТНОСТИ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08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7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29840" y="332656"/>
            <a:ext cx="8334647" cy="7312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Пользовательские соглашения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827584" y="1556792"/>
            <a:ext cx="4353367" cy="2880320"/>
          </a:xfrm>
        </p:spPr>
        <p:txBody>
          <a:bodyPr>
            <a:no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сегодняшний день знак соответствия системы добровольной сертификации «Сделано на Дону»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использую </a:t>
            </a:r>
            <a:r>
              <a:rPr lang="ru-RU" sz="1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2187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объектов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розничной торговли, осуществляющих деятельность на территории Ростовской области, на основании заявлений о принятии условий пользовательского соглашения, полученных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</a:t>
            </a:r>
            <a:r>
              <a:rPr lang="ru-RU" sz="1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1148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юридических лиц и индивидуальных предпринимателей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6165304"/>
            <a:ext cx="9352075" cy="8081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27603">
            <a:off x="6241667" y="1246942"/>
            <a:ext cx="2448272" cy="3452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8224" y="1305381"/>
            <a:ext cx="1148503" cy="6469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t="26200" b="52800"/>
          <a:stretch/>
        </p:blipFill>
        <p:spPr>
          <a:xfrm>
            <a:off x="74858" y="5034241"/>
            <a:ext cx="9053795" cy="113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3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87846"/>
            <a:ext cx="3619964" cy="2036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1403648" y="558654"/>
            <a:ext cx="4392488" cy="1142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endParaRPr lang="ru-RU" sz="1800" b="1" dirty="0" smtClean="0">
              <a:solidFill>
                <a:srgbClr val="0070C0"/>
              </a:solidFill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2267744" y="2420888"/>
            <a:ext cx="2501127" cy="3201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Georgia" pitchFamily="18" charset="0"/>
              <a:buNone/>
            </a:pP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6342504"/>
            <a:ext cx="9352075" cy="68310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398285"/>
            <a:ext cx="6588224" cy="607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285750" algn="just">
              <a:buFont typeface="Wingdings" panose="05000000000000000000" pitchFamily="2" charset="2"/>
              <a:buChar char="ü"/>
            </a:pPr>
            <a:r>
              <a:rPr lang="ru-RU" sz="1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видео–контента о системе, в том числе в настоящее время мы работаем над созданием </a:t>
            </a:r>
            <a:r>
              <a:rPr lang="ru-RU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видеоинструкции</a:t>
            </a:r>
            <a:r>
              <a:rPr lang="ru-RU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 процессе подготовки и проведении сертификации</a:t>
            </a:r>
            <a:r>
              <a:rPr lang="ru-RU" sz="1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742950" indent="-285750" algn="just">
              <a:buFont typeface="Wingdings" panose="05000000000000000000" pitchFamily="2" charset="2"/>
              <a:buChar char="ü"/>
            </a:pPr>
            <a:r>
              <a:rPr lang="ru-RU" sz="1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социологического опроса среди потребителей области о системе</a:t>
            </a:r>
            <a:r>
              <a:rPr lang="ru-RU" sz="1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742950" indent="-285750" algn="just">
              <a:buFont typeface="Wingdings" panose="05000000000000000000" pitchFamily="2" charset="2"/>
              <a:buChar char="ü"/>
            </a:pPr>
            <a:r>
              <a:rPr lang="ru-RU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стратегических сессии с руководителями предприятий-участниками системы, экспертами, торговыми предприятиями Ростовской области по проблемным вопросам сертификации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742950" indent="-285750" algn="just">
              <a:buFont typeface="Wingdings" panose="05000000000000000000" pitchFamily="2" charset="2"/>
              <a:buChar char="ü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инфотуров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журналистов и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блогеров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целью повышения имиджа и популяризации системы добровольной сертификации «Сделано на Дону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 </a:t>
            </a:r>
          </a:p>
          <a:p>
            <a:pPr marL="742950" indent="-285750" algn="just">
              <a:buFont typeface="Wingdings" panose="05000000000000000000" pitchFamily="2" charset="2"/>
              <a:buChar char="ü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продвижению системы среди пассажиров внутренних авиалиний в аэропорту «Платов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742950" indent="-285750" algn="just">
              <a:buFont typeface="Wingdings" panose="05000000000000000000" pitchFamily="2" charset="2"/>
              <a:buChar char="ü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гастрономического фестиваля «Сделано на Дону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 </a:t>
            </a:r>
          </a:p>
          <a:p>
            <a:pPr marL="742950" indent="-285750" algn="just">
              <a:buFont typeface="Wingdings" panose="05000000000000000000" pitchFamily="2" charset="2"/>
              <a:buChar char="ü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продвижение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«Сделано на Дону» в социальных сетях (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Вконтакте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Инстаграмм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Фейсбук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Одноклассники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742950" indent="-285750" algn="just">
              <a:buFont typeface="Wingdings" panose="05000000000000000000" pitchFamily="2" charset="2"/>
              <a:buChar char="ü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Донской Товарной Ассамблеи с участием Губернатора Ростовской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450215"/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450215"/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22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75" y="482397"/>
            <a:ext cx="3619964" cy="2036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1403648" y="558654"/>
            <a:ext cx="4392488" cy="1142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endParaRPr lang="ru-RU" sz="1800" b="1" dirty="0" smtClean="0">
              <a:solidFill>
                <a:srgbClr val="0070C0"/>
              </a:solidFill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2267744" y="2420888"/>
            <a:ext cx="2501127" cy="3201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Georgia" pitchFamily="18" charset="0"/>
              <a:buNone/>
            </a:pP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6342504"/>
            <a:ext cx="9352075" cy="6831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23395" y="2996952"/>
            <a:ext cx="76909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1B62D5"/>
                </a:solidFill>
              </a:rPr>
              <a:t>БЛАГОДАРЮ ЗА ВНИМАНИЕ!</a:t>
            </a:r>
            <a:endParaRPr lang="ru-RU" sz="4800" dirty="0">
              <a:solidFill>
                <a:srgbClr val="1B62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81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116"/>
          <a:stretch/>
        </p:blipFill>
        <p:spPr>
          <a:xfrm rot="5400000">
            <a:off x="4297660" y="2011660"/>
            <a:ext cx="548680" cy="9144000"/>
          </a:xfrm>
          <a:prstGeom prst="rect">
            <a:avLst/>
          </a:prstGeom>
          <a:effectLst>
            <a:glow rad="88900">
              <a:schemeClr val="accent1">
                <a:alpha val="40000"/>
              </a:schemeClr>
            </a:glow>
            <a:softEdge rad="76200"/>
          </a:effectLst>
          <a:scene3d>
            <a:camera prst="orthographicFront"/>
            <a:lightRig rig="threePt" dir="t"/>
          </a:scene3d>
          <a:sp3d extrusionH="76200" prstMaterial="dkEdge">
            <a:bevelT/>
            <a:bevelB prst="angle"/>
            <a:extrusionClr>
              <a:srgbClr val="0070C0"/>
            </a:extrusion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774" y="2564904"/>
            <a:ext cx="3774226" cy="28072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1063983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6 </a:t>
            </a:r>
            <a:r>
              <a:rPr lang="ru-RU" sz="3600" b="1" dirty="0">
                <a:solidFill>
                  <a:srgbClr val="002060"/>
                </a:solidFill>
              </a:rPr>
              <a:t>ЛЕТ СИСТЕМЕ ДОБРОВОЛЬНОЙ СЕРТИФИКАЦИИ «СДЕЛАНО НА ДОНУ»</a:t>
            </a:r>
          </a:p>
        </p:txBody>
      </p:sp>
      <p:sp>
        <p:nvSpPr>
          <p:cNvPr id="4" name="TextBox 3"/>
          <p:cNvSpPr txBox="1"/>
          <p:nvPr/>
        </p:nvSpPr>
        <p:spPr>
          <a:xfrm rot="10800000" flipV="1">
            <a:off x="4788024" y="2907922"/>
            <a:ext cx="35283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По поручению Губернатора Ростовской области </a:t>
            </a:r>
            <a:br>
              <a:rPr lang="ru-RU" dirty="0" smtClean="0"/>
            </a:br>
            <a:r>
              <a:rPr lang="ru-RU" dirty="0" smtClean="0"/>
              <a:t>В.Ю. Голубева в 2013 году создана система добровольной сертификации «Сделано на Дону»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49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9912" y="37559"/>
            <a:ext cx="1389253" cy="102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327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5478" y="2972388"/>
            <a:ext cx="61926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добровольную сертификацию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прошли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предприятий Ростовской области. Выдано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1959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продовольственной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1871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промышленной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продукции, в том числе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производителей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продовольственной продукции и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промышленной,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предприятий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сертифицировали услуги общественного питания в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объектах.</a:t>
            </a:r>
            <a:r>
              <a:rPr lang="ru-RU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67887" y="1159731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Участники системы «Сделано на Дону»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6237904"/>
            <a:ext cx="9352075" cy="7066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276" y="1271239"/>
            <a:ext cx="1066892" cy="6950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32" y="1355387"/>
            <a:ext cx="1426588" cy="73158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3886" y="5394260"/>
            <a:ext cx="1646063" cy="52430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8064" y="368696"/>
            <a:ext cx="1585097" cy="29263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757" y="-11644"/>
            <a:ext cx="1457070" cy="96934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1244" y="5303991"/>
            <a:ext cx="1536325" cy="102421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48" y="3396273"/>
            <a:ext cx="1511939" cy="101202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71993" y="202539"/>
            <a:ext cx="832345" cy="90704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25766" y="5690675"/>
            <a:ext cx="1969179" cy="34750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89158" y="2399133"/>
            <a:ext cx="829128" cy="82912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201" y="4596877"/>
            <a:ext cx="1207113" cy="74377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94945" y="5405710"/>
            <a:ext cx="1682642" cy="70719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4514" y="5394294"/>
            <a:ext cx="1880528" cy="94026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04267" y="3927088"/>
            <a:ext cx="985682" cy="74987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43672" y="90440"/>
            <a:ext cx="1329043" cy="101202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473" y="2168602"/>
            <a:ext cx="1426588" cy="114614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72715" y="1882678"/>
            <a:ext cx="1195637" cy="119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60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028" y="3970849"/>
            <a:ext cx="2976331" cy="22322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6237904"/>
            <a:ext cx="9352075" cy="70661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16632"/>
            <a:ext cx="1512168" cy="15083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52228" y="188640"/>
            <a:ext cx="69122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Впервые предприятие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школьного питания </a:t>
            </a:r>
            <a:endParaRPr lang="en-US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ОАО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«Плодоовощторг» города Батайска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прошло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систему сертификации «Сделано на Дону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56603"/>
            <a:ext cx="2880304" cy="21602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741630"/>
            <a:ext cx="2900268" cy="217520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563" y="2272477"/>
            <a:ext cx="2547558" cy="339674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87" y="3999430"/>
            <a:ext cx="2883837" cy="216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57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accent1">
                <a:lumMod val="4000"/>
                <a:lumOff val="96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1520" y="260648"/>
            <a:ext cx="8820150" cy="2069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7546" y="2910722"/>
            <a:ext cx="453650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697710" y="4289075"/>
            <a:ext cx="25594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более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донских производителей и рестораторов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501503" y="4289075"/>
            <a:ext cx="28803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Гости: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тысяч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19" y="6313624"/>
            <a:ext cx="9395530" cy="63951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4203384"/>
            <a:ext cx="2304535" cy="1728401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4142" y="1428660"/>
            <a:ext cx="1951346" cy="2601794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296" y="1421945"/>
            <a:ext cx="1923288" cy="2564383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51520" y="66831"/>
            <a:ext cx="84561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октября 2018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года в парке Революции состоялся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гастрономический фестиваль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«Сделано на Дону» 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6360" y="1710177"/>
            <a:ext cx="2585778" cy="206862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7011" y="4174373"/>
            <a:ext cx="2422739" cy="1728402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81053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3648" y="694060"/>
            <a:ext cx="6998576" cy="7722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Проведены </a:t>
            </a:r>
            <a:r>
              <a:rPr lang="ru-RU" sz="2800" b="1" dirty="0" smtClean="0">
                <a:solidFill>
                  <a:srgbClr val="002060"/>
                </a:solidFill>
              </a:rPr>
              <a:t>промо </a:t>
            </a:r>
            <a:r>
              <a:rPr lang="ru-RU" sz="2800" b="1" dirty="0" smtClean="0">
                <a:solidFill>
                  <a:srgbClr val="002060"/>
                </a:solidFill>
              </a:rPr>
              <a:t>акции </a:t>
            </a:r>
            <a:r>
              <a:rPr lang="ru-RU" sz="2800" b="1" dirty="0" smtClean="0">
                <a:solidFill>
                  <a:srgbClr val="002060"/>
                </a:solidFill>
              </a:rPr>
              <a:t>о системе «Сделано на Дону» </a:t>
            </a:r>
          </a:p>
          <a:p>
            <a:pPr algn="ctr"/>
            <a:r>
              <a:rPr lang="ru-RU" sz="2800" b="1" u="sng" dirty="0" smtClean="0">
                <a:solidFill>
                  <a:schemeClr val="tx1"/>
                </a:solidFill>
              </a:rPr>
              <a:t> </a:t>
            </a:r>
            <a:r>
              <a:rPr lang="ru-RU" sz="2500" b="1" u="sng" dirty="0" smtClean="0">
                <a:solidFill>
                  <a:schemeClr val="tx1"/>
                </a:solidFill>
              </a:rPr>
              <a:t> </a:t>
            </a:r>
            <a:endParaRPr lang="ru-RU" sz="2500" b="1" u="sng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10800000" flipV="1">
            <a:off x="251520" y="1423342"/>
            <a:ext cx="39604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dirty="0" smtClean="0"/>
              <a:t>В целях ознакомления и демонстрации потенциальным покупателям продукции, прошедшей систему добровольной сертификации «Сделано на Дону» – организованы промо акции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37" y="3332251"/>
            <a:ext cx="3244587" cy="2560188"/>
          </a:xfrm>
          <a:prstGeom prst="rect">
            <a:avLst/>
          </a:prstGeom>
          <a:ln w="41275">
            <a:solidFill>
              <a:srgbClr val="1B62D5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829" y="6165304"/>
            <a:ext cx="9352075" cy="7444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0976" y="77291"/>
            <a:ext cx="2252508" cy="12687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15384" y="4453939"/>
            <a:ext cx="35450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Проведено </a:t>
            </a:r>
            <a:r>
              <a:rPr lang="ru-RU" sz="2000" b="1" dirty="0"/>
              <a:t>210</a:t>
            </a:r>
            <a:r>
              <a:rPr lang="ru-RU" dirty="0"/>
              <a:t> акций в </a:t>
            </a:r>
            <a:r>
              <a:rPr lang="ru-RU" sz="2000" b="1" dirty="0"/>
              <a:t>31 </a:t>
            </a:r>
            <a:r>
              <a:rPr lang="ru-RU" dirty="0"/>
              <a:t>предприятии сетевой торговли </a:t>
            </a:r>
            <a:r>
              <a:rPr lang="ru-RU" dirty="0" smtClean="0"/>
              <a:t>г</a:t>
            </a:r>
            <a:r>
              <a:rPr lang="ru-RU" dirty="0"/>
              <a:t>. Ростова-на-Дону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9000"/>
                    </a14:imgEffect>
                    <a14:imgEffect>
                      <a14:brightnessContrast bright="26000" contrast="-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3968" y="1466304"/>
            <a:ext cx="4515432" cy="2537598"/>
          </a:xfrm>
          <a:prstGeom prst="rect">
            <a:avLst/>
          </a:prstGeom>
          <a:ln w="41275">
            <a:solidFill>
              <a:srgbClr val="1B62D5"/>
            </a:solidFill>
          </a:ln>
        </p:spPr>
      </p:pic>
    </p:spTree>
    <p:extLst>
      <p:ext uri="{BB962C8B-B14F-4D97-AF65-F5344CB8AC3E}">
        <p14:creationId xmlns:p14="http://schemas.microsoft.com/office/powerpoint/2010/main" val="16443313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829" y="6165304"/>
            <a:ext cx="9352075" cy="744486"/>
          </a:xfrm>
          <a:prstGeom prst="rect">
            <a:avLst/>
          </a:prstGeom>
        </p:spPr>
      </p:pic>
      <p:pic>
        <p:nvPicPr>
          <p:cNvPr id="9" name="Рисунок 8" descr="5.jp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558" t="6453" r="24552" b="6273"/>
          <a:stretch/>
        </p:blipFill>
        <p:spPr bwMode="auto">
          <a:xfrm>
            <a:off x="467544" y="188640"/>
            <a:ext cx="2088232" cy="208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16632"/>
            <a:ext cx="1728192" cy="1814600"/>
          </a:xfrm>
          <a:prstGeom prst="rect">
            <a:avLst/>
          </a:prstGeom>
        </p:spPr>
      </p:pic>
      <p:sp>
        <p:nvSpPr>
          <p:cNvPr id="13" name="Подзаголовок 2"/>
          <p:cNvSpPr txBox="1">
            <a:spLocks/>
          </p:cNvSpPr>
          <p:nvPr/>
        </p:nvSpPr>
        <p:spPr>
          <a:xfrm>
            <a:off x="1907704" y="2171284"/>
            <a:ext cx="5799539" cy="23755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мероприятий (дорожной карты) по продвижению системы добровольной сертификации </a:t>
            </a:r>
            <a:b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«Сделано на Дону»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909517" y="437134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утверждается Губернатором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Ростовской области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В.Ю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Голубевым </a:t>
            </a:r>
            <a:endParaRPr lang="ru-RU" sz="2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089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Торжественные вручения свидетельств о присвоении знака соответствия системы «Сделано на Дону»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038" y="6099282"/>
            <a:ext cx="9352075" cy="8742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0800000" flipV="1">
            <a:off x="6140392" y="3259723"/>
            <a:ext cx="28961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dirty="0" smtClean="0"/>
              <a:t>С начала </a:t>
            </a:r>
            <a:r>
              <a:rPr lang="ru-RU" sz="2000" dirty="0" smtClean="0"/>
              <a:t>2019 </a:t>
            </a:r>
            <a:r>
              <a:rPr lang="ru-RU" sz="2000" dirty="0" smtClean="0"/>
              <a:t>года </a:t>
            </a:r>
            <a:r>
              <a:rPr lang="ru-RU" sz="2000" dirty="0"/>
              <a:t>свидетельства выданы </a:t>
            </a:r>
            <a:r>
              <a:rPr lang="ru-RU" sz="2000" b="1" dirty="0" smtClean="0"/>
              <a:t>12 </a:t>
            </a:r>
            <a:r>
              <a:rPr lang="ru-RU" sz="2000" dirty="0" smtClean="0"/>
              <a:t>предприятиям </a:t>
            </a:r>
            <a:r>
              <a:rPr lang="ru-RU" sz="2000" dirty="0"/>
              <a:t>Ростовской </a:t>
            </a:r>
            <a:r>
              <a:rPr lang="ru-RU" sz="2000" dirty="0" smtClean="0"/>
              <a:t>области</a:t>
            </a:r>
            <a:endParaRPr lang="ru-RU" sz="2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595" y="1496414"/>
            <a:ext cx="2867698" cy="16152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072" y="1988840"/>
            <a:ext cx="2680080" cy="35734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29" y="1988840"/>
            <a:ext cx="2845203" cy="355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779912" y="5461000"/>
            <a:ext cx="6468226" cy="1164539"/>
          </a:xfrm>
        </p:spPr>
        <p:txBody>
          <a:bodyPr/>
          <a:lstStyle/>
          <a:p>
            <a:pPr marL="0" indent="0" algn="ctr">
              <a:buNone/>
            </a:pPr>
            <a:r>
              <a:rPr lang="ru-RU" sz="1600" dirty="0">
                <a:effectLst/>
              </a:rPr>
              <a:t/>
            </a:r>
            <a:br>
              <a:rPr lang="ru-RU" sz="1600" dirty="0">
                <a:effectLst/>
              </a:rPr>
            </a:br>
            <a:r>
              <a:rPr lang="ru-RU" sz="1600" dirty="0" smtClean="0">
                <a:effectLst/>
              </a:rPr>
              <a:t/>
            </a:r>
            <a:br>
              <a:rPr lang="ru-RU" sz="1600" dirty="0" smtClean="0">
                <a:effectLst/>
              </a:rPr>
            </a:br>
            <a:endParaRPr lang="ru-RU" sz="1600" dirty="0">
              <a:effectLst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488114984"/>
              </p:ext>
            </p:extLst>
          </p:nvPr>
        </p:nvGraphicFramePr>
        <p:xfrm>
          <a:off x="3923928" y="-494473"/>
          <a:ext cx="5112568" cy="3337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552" y="3370833"/>
            <a:ext cx="2204185" cy="14688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69211" y="2315593"/>
            <a:ext cx="1654718" cy="6011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70117" y="1612129"/>
            <a:ext cx="1654718" cy="48230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68560" y="24475"/>
            <a:ext cx="2987299" cy="16826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69211" y="933757"/>
            <a:ext cx="1654717" cy="4810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40568" y="404664"/>
            <a:ext cx="1683360" cy="37566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08520" y="6062308"/>
            <a:ext cx="9352075" cy="8742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5"/>
          <a:srcRect t="6602" r="9629" b="3801"/>
          <a:stretch/>
        </p:blipFill>
        <p:spPr>
          <a:xfrm>
            <a:off x="3096568" y="3380423"/>
            <a:ext cx="2616663" cy="145929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6"/>
          <a:srcRect l="6689" t="6602" r="3538" b="3801"/>
          <a:stretch/>
        </p:blipFill>
        <p:spPr>
          <a:xfrm>
            <a:off x="6156176" y="3364883"/>
            <a:ext cx="2706933" cy="151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5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2627</TotalTime>
  <Words>413</Words>
  <Application>Microsoft Office PowerPoint</Application>
  <PresentationFormat>Экран (4:3)</PresentationFormat>
  <Paragraphs>47</Paragraphs>
  <Slides>13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Georgia</vt:lpstr>
      <vt:lpstr>Times New Roman</vt:lpstr>
      <vt:lpstr>Wingdings</vt:lpstr>
      <vt:lpstr>Тема Office</vt:lpstr>
      <vt:lpstr>Региональная комиссия по вопросам  развития торговой деятельности в Ростовской области    18 июня 2019 года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Торжественные вручения свидетельств о присвоении знака соответствия системы «Сделано на Дону»</vt:lpstr>
      <vt:lpstr>  </vt:lpstr>
      <vt:lpstr>Презентация PowerPoint</vt:lpstr>
      <vt:lpstr>Пользовательские соглашения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Заседание совета по вопросам функционирования системы добровольной сертификации «Сделано на Дону»</dc:title>
  <dc:creator>Пользователь Windows</dc:creator>
  <cp:lastModifiedBy>Ирина Горельцева</cp:lastModifiedBy>
  <cp:revision>273</cp:revision>
  <dcterms:created xsi:type="dcterms:W3CDTF">2016-09-29T07:13:33Z</dcterms:created>
  <dcterms:modified xsi:type="dcterms:W3CDTF">2019-06-13T14:30:37Z</dcterms:modified>
</cp:coreProperties>
</file>