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6" r:id="rId7"/>
    <p:sldId id="268" r:id="rId8"/>
    <p:sldId id="281" r:id="rId9"/>
    <p:sldId id="270" r:id="rId10"/>
    <p:sldId id="278" r:id="rId11"/>
    <p:sldId id="277" r:id="rId12"/>
    <p:sldId id="27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E482"/>
    <a:srgbClr val="66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3" autoAdjust="0"/>
    <p:restoredTop sz="86555" autoAdjust="0"/>
  </p:normalViewPr>
  <p:slideViewPr>
    <p:cSldViewPr>
      <p:cViewPr varScale="1">
        <p:scale>
          <a:sx n="67" d="100"/>
          <a:sy n="67" d="100"/>
        </p:scale>
        <p:origin x="-594" y="93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D055DDA-5BD7-4653-BCFE-FAA0C4BAC1AB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11562B9-945A-4A87-A7D6-8A39428009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37DC8-E4B0-4A4C-8FFE-FD5DE500FDB3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ECC61-68D7-4774-A416-75D0467C81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FE2E5-61C1-41C9-B07D-3C7A35190A82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07AFF-DDFD-408B-A3FC-A40773A21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C62B0-49B2-4CB2-982D-8EA79879D2FF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20947-E879-413B-A907-AC6A02EDDB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84F2-DA82-4AF6-9A21-7C15B3B96B35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18675-78C2-4D4B-BDF6-2C1A7C349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FA18-E429-45AE-BEDB-E27B1503746F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D070B-B24E-48D7-B990-62284664B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8BF5B-AD52-4FA7-8E3E-1C8F5399B7B0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2B481-00CD-4A2E-995B-54176B09F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2118A-E877-490E-8859-C9B269DC7DE0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8B49-FD31-43B6-ABAC-C4C934B325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C4F65-E4CB-4612-BD29-9A8D9C93F937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4C2ED-9E70-41FE-9410-92C56EF7C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7999A-F140-48CC-975A-4BAE1580968A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14BC6-F03F-4836-B277-42370C603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65BBB-9FE1-4C4E-B586-AC3A74C17A9D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83A13-7EC3-4903-9CF5-EDBE2C4E4C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1DDDF-79F7-4810-AC10-2A1EC6397D45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2FD6E-FF22-4A05-8D72-93BE64D8C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76208-B87F-40FD-90CA-BC1BB5B92FEC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3708E-FF34-4A88-8D67-777E4ED938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CA273-D392-4F6D-865E-53EAE6E11077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BF72C-8A92-45A6-B05C-333B1A2E4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E4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1A386D-8494-461E-9B5A-7FFF0645C1B7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CDDB86-5FE7-43A9-B489-F3E937759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1116013" y="2565400"/>
            <a:ext cx="7267575" cy="388938"/>
          </a:xfrm>
        </p:spPr>
        <p:txBody>
          <a:bodyPr/>
          <a:lstStyle/>
          <a:p>
            <a:pPr eaLnBrk="1" hangingPunct="1"/>
            <a:r>
              <a:rPr lang="ru-RU" sz="3600" i="1" u="sng" smtClean="0">
                <a:solidFill>
                  <a:schemeClr val="hlink"/>
                </a:solidFill>
                <a:latin typeface="Arial" charset="0"/>
              </a:rPr>
              <a:t>Исполнение </a:t>
            </a:r>
            <a:r>
              <a:rPr lang="ru-RU" sz="3600" i="1" u="sng" smtClean="0">
                <a:solidFill>
                  <a:schemeClr val="hlink"/>
                </a:solidFill>
              </a:rPr>
              <a:t>Бюджет</a:t>
            </a:r>
            <a:r>
              <a:rPr lang="ru-RU" sz="3600" i="1" u="sng" smtClean="0">
                <a:solidFill>
                  <a:schemeClr val="hlink"/>
                </a:solidFill>
                <a:latin typeface="Arial" charset="0"/>
              </a:rPr>
              <a:t>а Табунщиковского сельского поселения</a:t>
            </a:r>
            <a:r>
              <a:rPr lang="ru-RU" sz="3600" i="1" u="sng" smtClean="0">
                <a:solidFill>
                  <a:schemeClr val="hlink"/>
                </a:solidFill>
              </a:rPr>
              <a:t> для граждан</a:t>
            </a:r>
            <a:br>
              <a:rPr lang="ru-RU" sz="3600" i="1" u="sng" smtClean="0">
                <a:solidFill>
                  <a:schemeClr val="hlink"/>
                </a:solidFill>
              </a:rPr>
            </a:br>
            <a:r>
              <a:rPr lang="ru-RU" sz="3600" i="1" u="sng" smtClean="0">
                <a:solidFill>
                  <a:schemeClr val="hlink"/>
                </a:solidFill>
                <a:latin typeface="Arial" charset="0"/>
              </a:rPr>
              <a:t>за 2014</a:t>
            </a:r>
            <a:r>
              <a:rPr lang="ru-RU" sz="3600" i="1" u="sng" smtClean="0">
                <a:solidFill>
                  <a:schemeClr val="hlink"/>
                </a:solidFill>
              </a:rPr>
              <a:t> г</a:t>
            </a:r>
            <a:r>
              <a:rPr lang="ru-RU" sz="3600" i="1" u="sng" smtClean="0">
                <a:solidFill>
                  <a:schemeClr val="hlink"/>
                </a:solidFill>
                <a:latin typeface="Arial" charset="0"/>
              </a:rPr>
              <a:t>од</a:t>
            </a:r>
          </a:p>
        </p:txBody>
      </p:sp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1285875" y="571500"/>
            <a:ext cx="6286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Администрация Табунщиковского сельского поселения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2071688" y="5786438"/>
            <a:ext cx="49291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/>
              <a:t>с</a:t>
            </a:r>
            <a:r>
              <a:rPr lang="ru-RU" sz="1400">
                <a:latin typeface="Calibri" pitchFamily="34" charset="0"/>
              </a:rPr>
              <a:t>. </a:t>
            </a:r>
            <a:r>
              <a:rPr lang="ru-RU" sz="1400"/>
              <a:t>Табунщиково</a:t>
            </a:r>
          </a:p>
          <a:p>
            <a:pPr algn="ctr"/>
            <a:r>
              <a:rPr lang="ru-RU" sz="1400">
                <a:latin typeface="Calibri" pitchFamily="34" charset="0"/>
              </a:rPr>
              <a:t>201</a:t>
            </a:r>
            <a:r>
              <a:rPr lang="ru-RU" sz="1400"/>
              <a:t>5</a:t>
            </a:r>
            <a:r>
              <a:rPr lang="ru-RU" sz="1400">
                <a:latin typeface="Calibri" pitchFamily="34" charset="0"/>
              </a:rPr>
              <a:t>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Доля муниципальных программ в общем объеме расходов за 2014 год</a:t>
            </a: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684213" y="1989138"/>
          <a:ext cx="7991475" cy="3600450"/>
        </p:xfrm>
        <a:graphic>
          <a:graphicData uri="http://schemas.openxmlformats.org/presentationml/2006/ole">
            <p:oleObj spid="_x0000_s51203" name="Диаграмма" r:id="rId3" imgW="6438948" imgH="2886130" progId="MSGraph.Chart.8">
              <p:embed followColorScheme="full"/>
            </p:oleObj>
          </a:graphicData>
        </a:graphic>
      </p:graphicFrame>
      <p:sp>
        <p:nvSpPr>
          <p:cNvPr id="51205" name="AutoShape 4" descr="ge+yRoEaz7MFwAAAABJRU5ErkJggg=="/>
          <p:cNvSpPr>
            <a:spLocks noChangeAspect="1" noChangeArrowheads="1"/>
          </p:cNvSpPr>
          <p:nvPr/>
        </p:nvSpPr>
        <p:spPr bwMode="auto">
          <a:xfrm>
            <a:off x="63500" y="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06" name="AutoShape 5" descr="ge+yRoEaz7MFwAAAABJRU5ErkJggg=="/>
          <p:cNvSpPr>
            <a:spLocks noChangeAspect="1" noChangeArrowheads="1"/>
          </p:cNvSpPr>
          <p:nvPr/>
        </p:nvSpPr>
        <p:spPr bwMode="auto">
          <a:xfrm>
            <a:off x="3929063" y="41719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07" name="AutoShape 6" descr="xE1wAAAAASUVORK5CYII="/>
          <p:cNvSpPr>
            <a:spLocks noChangeAspect="1" noChangeArrowheads="1"/>
          </p:cNvSpPr>
          <p:nvPr/>
        </p:nvSpPr>
        <p:spPr bwMode="auto">
          <a:xfrm>
            <a:off x="3186113" y="46148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08" name="Text Box 7"/>
          <p:cNvSpPr txBox="1">
            <a:spLocks noChangeArrowheads="1"/>
          </p:cNvSpPr>
          <p:nvPr/>
        </p:nvSpPr>
        <p:spPr bwMode="auto">
          <a:xfrm>
            <a:off x="1763713" y="2565400"/>
            <a:ext cx="1655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14,6%</a:t>
            </a:r>
          </a:p>
        </p:txBody>
      </p:sp>
      <p:sp>
        <p:nvSpPr>
          <p:cNvPr id="51209" name="Text Box 8"/>
          <p:cNvSpPr txBox="1">
            <a:spLocks noChangeArrowheads="1"/>
          </p:cNvSpPr>
          <p:nvPr/>
        </p:nvSpPr>
        <p:spPr bwMode="auto">
          <a:xfrm>
            <a:off x="6372225" y="4292600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85,7%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8"/>
          <p:cNvSpPr>
            <a:spLocks noGrp="1"/>
          </p:cNvSpPr>
          <p:nvPr>
            <p:ph type="title" idx="4294967295"/>
          </p:nvPr>
        </p:nvSpPr>
        <p:spPr>
          <a:xfrm>
            <a:off x="611188" y="0"/>
            <a:ext cx="8075612" cy="692150"/>
          </a:xfrm>
        </p:spPr>
        <p:txBody>
          <a:bodyPr/>
          <a:lstStyle/>
          <a:p>
            <a:r>
              <a:rPr lang="ru-RU" sz="1200" smtClean="0">
                <a:latin typeface="Arial Cyr" pitchFamily="34" charset="0"/>
                <a:cs typeface="Arial" charset="0"/>
              </a:rPr>
              <a:t>ИНФОРМАЦИЯ</a:t>
            </a:r>
            <a:br>
              <a:rPr lang="ru-RU" sz="1200" smtClean="0">
                <a:latin typeface="Arial Cyr" pitchFamily="34" charset="0"/>
                <a:cs typeface="Arial" charset="0"/>
              </a:rPr>
            </a:br>
            <a:r>
              <a:rPr lang="ru-RU" sz="1200" smtClean="0">
                <a:latin typeface="Arial Cyr" pitchFamily="34" charset="0"/>
                <a:cs typeface="Arial" charset="0"/>
              </a:rPr>
              <a:t>об исполнении муниципальных программ</a:t>
            </a:r>
            <a:r>
              <a:rPr lang="ru-RU" sz="1200" smtClean="0">
                <a:latin typeface="Arial" charset="0"/>
                <a:cs typeface="Arial" charset="0"/>
              </a:rPr>
              <a:t> </a:t>
            </a:r>
            <a:r>
              <a:rPr lang="ru-RU" sz="1200" smtClean="0">
                <a:latin typeface="Arial Cyr" pitchFamily="34" charset="0"/>
                <a:cs typeface="Arial" charset="0"/>
              </a:rPr>
              <a:t>за 201</a:t>
            </a:r>
            <a:r>
              <a:rPr lang="ru-RU" sz="1200" smtClean="0">
                <a:latin typeface="Arial" charset="0"/>
                <a:cs typeface="Arial" charset="0"/>
              </a:rPr>
              <a:t>4</a:t>
            </a:r>
            <a:r>
              <a:rPr lang="ru-RU" sz="1200" smtClean="0">
                <a:latin typeface="Arial Cyr" pitchFamily="34" charset="0"/>
                <a:cs typeface="Arial" charset="0"/>
              </a:rPr>
              <a:t> год</a:t>
            </a:r>
          </a:p>
        </p:txBody>
      </p:sp>
      <p:sp>
        <p:nvSpPr>
          <p:cNvPr id="55298" name="Text Box 3"/>
          <p:cNvSpPr txBox="1">
            <a:spLocks noChangeArrowheads="1"/>
          </p:cNvSpPr>
          <p:nvPr/>
        </p:nvSpPr>
        <p:spPr bwMode="auto">
          <a:xfrm>
            <a:off x="3795713" y="3573463"/>
            <a:ext cx="184150" cy="22859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Наименование программы Факт исполнения  тыс.рублейМуниципальная программа Табунщиковского сельского поселения «Управление муниципальными финансами»2741,8Муниципальная программа Табунщиковского сельского поселения «Муниципальная политика»9,3Муниципальная программа Табунщиковского сельского поселения «Защита населения и территории от чрезвычайных ситуаций, обеспечение пожарной безопасности и безопасности людей на водных объектах»117,0Муниципальная программа Табунщиковского сельского поселения «Развитие транспортной системы»144,9Муниципальная программа Табунщиковского сельского поселения «Благоустройство и жилищно-коммунальное хозяйство»1276,5Муниципальная программа Табунщиковского сельского поселения «Развитие культуры»1406,9Муниципальная программа Табунщиковского сельского поселения «Развитие физической культуры и спорта»0</a:t>
            </a:r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 flipV="1">
            <a:off x="468313" y="765175"/>
            <a:ext cx="8064500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graphicFrame>
        <p:nvGraphicFramePr>
          <p:cNvPr id="50181" name="Group 5"/>
          <p:cNvGraphicFramePr>
            <a:graphicFrameLocks noGrp="1"/>
          </p:cNvGraphicFramePr>
          <p:nvPr/>
        </p:nvGraphicFramePr>
        <p:xfrm>
          <a:off x="1042988" y="692150"/>
          <a:ext cx="7489825" cy="5889625"/>
        </p:xfrm>
        <a:graphic>
          <a:graphicData uri="http://schemas.openxmlformats.org/drawingml/2006/table">
            <a:tbl>
              <a:tblPr/>
              <a:tblGrid>
                <a:gridCol w="5834062"/>
                <a:gridCol w="1655763"/>
              </a:tblGrid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исполнения  тыс.рублей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Муниципальная программа Табунщиковского сельского поселения «Управление муниципальными финансами»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2741,8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Муниципальная программа Табунщиковского сельского поселения «Муниципальная политика»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Муниципальная программа Табунщиковского сельского поселения «Защита населения и территории от чрезвычайных ситуаций, обеспечение пожарной безопасности и безопасности людей на водных объектах»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117,0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Муниципальная программа Табунщиковского сельского поселения «Развитие транспортной системы»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144,9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Муниципальная программа Табунщиковского сельского поселения «Благоустройство и жилищно-коммунальное хозяйство»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1276,5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Муниципальная программа Табунщиковского сельского поселения «Развитие культуры»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1406,9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Муниципальная программа Табунщиковского сельского поселения «Развитие физической культуры и спорта»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29" name="AutoShape 34" descr="xE1wAAAAASUVORK5CYII="/>
          <p:cNvSpPr>
            <a:spLocks noChangeAspect="1" noChangeArrowheads="1"/>
          </p:cNvSpPr>
          <p:nvPr/>
        </p:nvSpPr>
        <p:spPr bwMode="auto">
          <a:xfrm>
            <a:off x="4457700" y="31575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2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algn="r"/>
            <a:r>
              <a:rPr lang="ru-RU" sz="2800" smtClean="0">
                <a:solidFill>
                  <a:schemeClr val="accent2"/>
                </a:solidFill>
              </a:rPr>
              <a:t>Динамика исполнения расходов на культуру</a:t>
            </a:r>
            <a:r>
              <a:rPr lang="ru-RU" sz="4000" smtClean="0"/>
              <a:t> </a:t>
            </a:r>
            <a:br>
              <a:rPr lang="ru-RU" sz="4000" smtClean="0"/>
            </a:br>
            <a:r>
              <a:rPr lang="ru-RU" sz="1400" smtClean="0"/>
              <a:t>тыс.рублей </a:t>
            </a:r>
            <a:r>
              <a:rPr lang="ru-RU" sz="4000" smtClean="0"/>
              <a:t>              </a:t>
            </a:r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619250" y="1557338"/>
          <a:ext cx="7292975" cy="4008437"/>
        </p:xfrm>
        <a:graphic>
          <a:graphicData uri="http://schemas.openxmlformats.org/presentationml/2006/ole">
            <p:oleObj spid="_x0000_s49155" name="Диаграмма" r:id="rId3" imgW="8229568" imgH="4524357" progId="MSGraph.Chart.8">
              <p:embed followColorScheme="full"/>
            </p:oleObj>
          </a:graphicData>
        </a:graphic>
      </p:graphicFrame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0" y="5516563"/>
            <a:ext cx="92106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hlink"/>
                </a:solidFill>
              </a:rPr>
              <a:t>Исполнение указов президента: средняя заработная плата  работников учреждений культуры </a:t>
            </a:r>
          </a:p>
          <a:p>
            <a:r>
              <a:rPr lang="ru-RU">
                <a:solidFill>
                  <a:schemeClr val="hlink"/>
                </a:solidFill>
              </a:rPr>
              <a:t>составила 15468,8 рублей</a:t>
            </a:r>
          </a:p>
          <a:p>
            <a:endParaRPr lang="ru-RU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Что такое бюджет?</a:t>
            </a:r>
            <a:endParaRPr lang="ru-RU" dirty="0"/>
          </a:p>
        </p:txBody>
      </p:sp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1357313" y="857250"/>
            <a:ext cx="642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Структура бюджета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71813" y="1357313"/>
            <a:ext cx="2714625" cy="1357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57540" y="1519225"/>
            <a:ext cx="2714644" cy="13573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БЮДЖЕТ ПОСЕЛЕНИЯ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290" y="3581400"/>
            <a:ext cx="3224234" cy="17049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ДОХОДЫ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solidFill>
                  <a:schemeClr val="tx1"/>
                </a:solidFill>
              </a:rPr>
              <a:t>-поступления денежных средств (налоги  юр. и физ. лиц , штрафы, административные  платежи и сборы, финансовая помощь)</a:t>
            </a:r>
          </a:p>
        </p:txBody>
      </p:sp>
      <p:sp>
        <p:nvSpPr>
          <p:cNvPr id="9" name="Стрелка вниз 8"/>
          <p:cNvSpPr/>
          <p:nvPr/>
        </p:nvSpPr>
        <p:spPr>
          <a:xfrm rot="1615406">
            <a:off x="3735388" y="2771775"/>
            <a:ext cx="454025" cy="831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45051" y="3265139"/>
            <a:ext cx="3490938" cy="240947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РАСХОДЫ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выплачиваемые из бюджета денежные средства (финансовое обеспечение муниципальных учреждений, содержание внутрипоселковых дорог, капитальный ремонт МКД и др.)</a:t>
            </a:r>
          </a:p>
        </p:txBody>
      </p:sp>
      <p:sp>
        <p:nvSpPr>
          <p:cNvPr id="12" name="Стрелка вниз 11"/>
          <p:cNvSpPr/>
          <p:nvPr/>
        </p:nvSpPr>
        <p:spPr>
          <a:xfrm rot="19888064">
            <a:off x="4957763" y="2771775"/>
            <a:ext cx="452437" cy="831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00113" y="5876925"/>
            <a:ext cx="7672387" cy="11906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latin typeface="Calibri" pitchFamily="34" charset="0"/>
              </a:rPr>
              <a:t>ДЕФ</a:t>
            </a:r>
            <a:r>
              <a:rPr lang="ru-RU"/>
              <a:t>И</a:t>
            </a:r>
            <a:r>
              <a:rPr lang="ru-RU">
                <a:latin typeface="Calibri" pitchFamily="34" charset="0"/>
              </a:rPr>
              <a:t>ЦИТ бюджета – превышение расходов бюджета на его доходами.</a:t>
            </a:r>
            <a:endParaRPr lang="ru-RU"/>
          </a:p>
          <a:p>
            <a:pPr>
              <a:defRPr/>
            </a:pPr>
            <a:r>
              <a:rPr lang="ru-RU">
                <a:latin typeface="Calibri" pitchFamily="34" charset="0"/>
              </a:rPr>
              <a:t> ПРОФИЦИТ бюджета – превышение доходов бюджета над расходами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654050"/>
          </a:xfrm>
        </p:spPr>
        <p:txBody>
          <a:bodyPr/>
          <a:lstStyle/>
          <a:p>
            <a:pPr eaLnBrk="1" hangingPunct="1"/>
            <a:r>
              <a:rPr lang="ru-RU" sz="3000" smtClean="0"/>
              <a:t>Гражданин и его участие в бюджетном процессе</a:t>
            </a:r>
          </a:p>
        </p:txBody>
      </p:sp>
      <p:sp>
        <p:nvSpPr>
          <p:cNvPr id="6" name="Овал 5"/>
          <p:cNvSpPr/>
          <p:nvPr/>
        </p:nvSpPr>
        <p:spPr>
          <a:xfrm>
            <a:off x="4214810" y="2643182"/>
            <a:ext cx="2143140" cy="10001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БЮДЖЕТ</a:t>
            </a: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786188" y="3714750"/>
            <a:ext cx="3214687" cy="107156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как получатель социальных гарантий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43375" y="785813"/>
            <a:ext cx="2214563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Составляет доходную часть бюджета поселения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285720" y="785794"/>
            <a:ext cx="2071702" cy="2071702"/>
          </a:xfrm>
          <a:prstGeom prst="wedgeRoundRectCallout">
            <a:avLst>
              <a:gd name="adj1" fmla="val 118268"/>
              <a:gd name="adj2" fmla="val 558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Возможности  влияния  гражданина  на состав  бюджета</a:t>
            </a:r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4071938" y="2000250"/>
            <a:ext cx="2428875" cy="64293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как налогоплательщик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29000" y="4857750"/>
            <a:ext cx="40005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Получает социальные гарантии – расходная часть бюджета (</a:t>
            </a:r>
            <a:r>
              <a:rPr lang="ru-RU" dirty="0" err="1"/>
              <a:t>досугово-культурное</a:t>
            </a:r>
            <a:r>
              <a:rPr lang="ru-RU" dirty="0"/>
              <a:t> развитие и др.)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357188" y="142875"/>
            <a:ext cx="8229600" cy="654050"/>
          </a:xfrm>
        </p:spPr>
        <p:txBody>
          <a:bodyPr/>
          <a:lstStyle/>
          <a:p>
            <a:pPr eaLnBrk="1" hangingPunct="1"/>
            <a:r>
              <a:rPr lang="ru-RU" sz="3000" smtClean="0"/>
              <a:t>Гражданин и его участие в бюджетном процессе</a:t>
            </a:r>
          </a:p>
        </p:txBody>
      </p:sp>
      <p:sp>
        <p:nvSpPr>
          <p:cNvPr id="5" name="Нашивка 4"/>
          <p:cNvSpPr/>
          <p:nvPr/>
        </p:nvSpPr>
        <p:spPr>
          <a:xfrm>
            <a:off x="1143000" y="2857500"/>
            <a:ext cx="571500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1143000" y="3786188"/>
            <a:ext cx="571500" cy="50006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1214438" y="4714875"/>
            <a:ext cx="571500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57375" y="2714625"/>
            <a:ext cx="6572250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Оценка качества предоставления муниципальных услуг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75" y="3643313"/>
            <a:ext cx="6572250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Публичные слушания проекта Решения Собрания Депутатов Табунщиковского сельского поселения  о  бюджете поселения (проходит ежегодно)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57375" y="4572000"/>
            <a:ext cx="6572250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Публичные слушания проекта Решения Собрания Депутатов Табунщиковского сельского поселения об исполнении бюджета поселения  (проходит ежегодно)</a:t>
            </a: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428596" y="714356"/>
            <a:ext cx="2071702" cy="1857388"/>
          </a:xfrm>
          <a:prstGeom prst="wedgeRoundRectCallout">
            <a:avLst>
              <a:gd name="adj1" fmla="val 118268"/>
              <a:gd name="adj2" fmla="val 558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Возможности  влияния  гражданина  на состав  бюджета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9688" y="815975"/>
            <a:ext cx="2428875" cy="11430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Бюджет поселения </a:t>
            </a:r>
          </a:p>
          <a:p>
            <a:pPr algn="ctr">
              <a:defRPr/>
            </a:pPr>
            <a:r>
              <a:rPr lang="ru-RU" sz="1600" b="1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за 2014 год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550" y="2133600"/>
            <a:ext cx="2287588" cy="122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Доходы</a:t>
            </a:r>
            <a:r>
              <a:rPr lang="ru-RU" b="1">
                <a:solidFill>
                  <a:srgbClr val="FFFFFF"/>
                </a:solidFill>
                <a:latin typeface="Arial" charset="0"/>
                <a:cs typeface="Arial" charset="0"/>
              </a:rPr>
              <a:t> исполнено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6 574 698,63</a:t>
            </a:r>
            <a:r>
              <a:rPr lang="ru-RU">
                <a:solidFill>
                  <a:srgbClr val="FFFFFF"/>
                </a:solidFill>
                <a:cs typeface="Arial" charset="0"/>
              </a:rPr>
              <a:t>руб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ля</a:t>
            </a:r>
            <a:endParaRPr lang="ru-RU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92,4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 к 2013 г.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16013" y="3500438"/>
            <a:ext cx="2303462" cy="1081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Расходы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6 649972,78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руб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лей</a:t>
            </a:r>
            <a:r>
              <a:rPr lang="ru-RU">
                <a:solidFill>
                  <a:srgbClr val="FFFFFF"/>
                </a:solidFill>
                <a:cs typeface="Arial" charset="0"/>
              </a:rPr>
              <a:t>.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91,5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 к 2013 г.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8888" y="4652963"/>
            <a:ext cx="2071687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Дефицит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75274,15рублей</a:t>
            </a:r>
            <a:endParaRPr lang="ru-RU">
              <a:solidFill>
                <a:srgbClr val="FFFFFF"/>
              </a:solidFill>
              <a:cs typeface="Arial" charset="0"/>
            </a:endParaRP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50,5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 к 2013 г.</a:t>
            </a:r>
          </a:p>
        </p:txBody>
      </p:sp>
      <p:sp>
        <p:nvSpPr>
          <p:cNvPr id="9" name="Стрелка углом 8"/>
          <p:cNvSpPr/>
          <p:nvPr/>
        </p:nvSpPr>
        <p:spPr>
          <a:xfrm flipV="1">
            <a:off x="214313" y="2000250"/>
            <a:ext cx="857250" cy="28575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219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28625" y="2357438"/>
            <a:ext cx="642938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28625" y="3429000"/>
            <a:ext cx="642938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0489" name="Диаграмма 11"/>
          <p:cNvGraphicFramePr>
            <a:graphicFrameLocks/>
          </p:cNvGraphicFramePr>
          <p:nvPr/>
        </p:nvGraphicFramePr>
        <p:xfrm>
          <a:off x="3378200" y="1196975"/>
          <a:ext cx="5765800" cy="4040188"/>
        </p:xfrm>
        <a:graphic>
          <a:graphicData uri="http://schemas.openxmlformats.org/presentationml/2006/ole">
            <p:oleObj spid="_x0000_s20489" name="Диаграмма" r:id="rId3" imgW="5667375" imgH="3952907" progId="Excel.Chart.8">
              <p:embed/>
            </p:oleObj>
          </a:graphicData>
        </a:graphic>
      </p:graphicFrame>
      <p:sp>
        <p:nvSpPr>
          <p:cNvPr id="20497" name="TextBox 12"/>
          <p:cNvSpPr txBox="1">
            <a:spLocks noChangeArrowheads="1"/>
          </p:cNvSpPr>
          <p:nvPr/>
        </p:nvSpPr>
        <p:spPr bwMode="auto">
          <a:xfrm>
            <a:off x="7000875" y="1000125"/>
            <a:ext cx="928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млн. руб.</a:t>
            </a:r>
          </a:p>
        </p:txBody>
      </p:sp>
      <p:sp>
        <p:nvSpPr>
          <p:cNvPr id="20498" name="TextBox 13"/>
          <p:cNvSpPr txBox="1">
            <a:spLocks noChangeArrowheads="1"/>
          </p:cNvSpPr>
          <p:nvPr/>
        </p:nvSpPr>
        <p:spPr bwMode="auto">
          <a:xfrm>
            <a:off x="6227763" y="2636838"/>
            <a:ext cx="642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6,7</a:t>
            </a:r>
          </a:p>
        </p:txBody>
      </p:sp>
      <p:sp>
        <p:nvSpPr>
          <p:cNvPr id="20499" name="TextBox 15"/>
          <p:cNvSpPr txBox="1">
            <a:spLocks noChangeArrowheads="1"/>
          </p:cNvSpPr>
          <p:nvPr/>
        </p:nvSpPr>
        <p:spPr bwMode="auto">
          <a:xfrm>
            <a:off x="5724525" y="2708275"/>
            <a:ext cx="642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6,6</a:t>
            </a:r>
          </a:p>
        </p:txBody>
      </p:sp>
      <p:sp>
        <p:nvSpPr>
          <p:cNvPr id="20500" name="TextBox 16"/>
          <p:cNvSpPr txBox="1">
            <a:spLocks noChangeArrowheads="1"/>
          </p:cNvSpPr>
          <p:nvPr/>
        </p:nvSpPr>
        <p:spPr bwMode="auto">
          <a:xfrm>
            <a:off x="4067175" y="2060575"/>
            <a:ext cx="64293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400"/>
          </a:p>
          <a:p>
            <a:r>
              <a:rPr lang="ru-RU" sz="1400">
                <a:latin typeface="Calibri" pitchFamily="34" charset="0"/>
              </a:rPr>
              <a:t>7,1</a:t>
            </a:r>
          </a:p>
        </p:txBody>
      </p:sp>
      <p:sp>
        <p:nvSpPr>
          <p:cNvPr id="20501" name="TextBox 18"/>
          <p:cNvSpPr txBox="1">
            <a:spLocks noChangeArrowheads="1"/>
          </p:cNvSpPr>
          <p:nvPr/>
        </p:nvSpPr>
        <p:spPr bwMode="auto">
          <a:xfrm>
            <a:off x="4572000" y="1341438"/>
            <a:ext cx="642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7,3</a:t>
            </a:r>
          </a:p>
        </p:txBody>
      </p:sp>
      <p:sp>
        <p:nvSpPr>
          <p:cNvPr id="20502" name="TextBox 19"/>
          <p:cNvSpPr txBox="1">
            <a:spLocks noChangeArrowheads="1"/>
          </p:cNvSpPr>
          <p:nvPr/>
        </p:nvSpPr>
        <p:spPr bwMode="auto">
          <a:xfrm>
            <a:off x="4932363" y="3284538"/>
            <a:ext cx="5715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0,2</a:t>
            </a:r>
          </a:p>
          <a:p>
            <a:endParaRPr lang="ru-RU" sz="1400">
              <a:latin typeface="Calibri" pitchFamily="34" charset="0"/>
            </a:endParaRPr>
          </a:p>
        </p:txBody>
      </p:sp>
      <p:sp>
        <p:nvSpPr>
          <p:cNvPr id="20503" name="TextBox 20"/>
          <p:cNvSpPr txBox="1">
            <a:spLocks noChangeArrowheads="1"/>
          </p:cNvSpPr>
          <p:nvPr/>
        </p:nvSpPr>
        <p:spPr bwMode="auto">
          <a:xfrm>
            <a:off x="6588125" y="3716338"/>
            <a:ext cx="714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0</a:t>
            </a:r>
            <a:r>
              <a:rPr lang="ru-RU" sz="1400"/>
              <a:t>,</a:t>
            </a:r>
            <a:r>
              <a:rPr lang="ru-RU" sz="1400">
                <a:latin typeface="Calibri" pitchFamily="34" charset="0"/>
              </a:rPr>
              <a:t>1</a:t>
            </a:r>
          </a:p>
        </p:txBody>
      </p:sp>
      <p:sp>
        <p:nvSpPr>
          <p:cNvPr id="20504" name="Text Box 29"/>
          <p:cNvSpPr txBox="1">
            <a:spLocks noChangeArrowheads="1"/>
          </p:cNvSpPr>
          <p:nvPr/>
        </p:nvSpPr>
        <p:spPr bwMode="auto">
          <a:xfrm>
            <a:off x="4624388" y="650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505" name="Text Box 32"/>
          <p:cNvSpPr txBox="1">
            <a:spLocks noChangeArrowheads="1"/>
          </p:cNvSpPr>
          <p:nvPr/>
        </p:nvSpPr>
        <p:spPr bwMode="auto">
          <a:xfrm>
            <a:off x="179388" y="0"/>
            <a:ext cx="89646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accent2"/>
                </a:solidFill>
              </a:rPr>
              <a:t>ОСНОВНЫЕ ХАРАКТЕРИСТИКИ БЮДЖЕТА ТАБУНЩИКОВСКОГО </a:t>
            </a:r>
          </a:p>
          <a:p>
            <a:pPr algn="ctr"/>
            <a:r>
              <a:rPr lang="ru-RU">
                <a:solidFill>
                  <a:schemeClr val="accent2"/>
                </a:solidFill>
              </a:rPr>
              <a:t>СЕЛЬСКОГО ПОСЕЛЕНИЯ ЗА 2014 год</a:t>
            </a:r>
          </a:p>
          <a:p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6786563" y="114300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в млн. руб.</a:t>
            </a: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468313" y="5300663"/>
            <a:ext cx="7786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Исполнение доходной части бюджета по состоянию на 01.0</a:t>
            </a:r>
            <a:r>
              <a:rPr lang="ru-RU" sz="1600"/>
              <a:t>1</a:t>
            </a:r>
            <a:r>
              <a:rPr lang="ru-RU">
                <a:latin typeface="Calibri" pitchFamily="34" charset="0"/>
              </a:rPr>
              <a:t>.2015 г. составляет 96,9% от  утвержденного плана.</a:t>
            </a: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chemeClr val="accent2"/>
                </a:solidFill>
              </a:rPr>
              <a:t>Исполнение доходной части бюджета Табунщиковского сельского поселения на 01 января 2015 года</a:t>
            </a:r>
          </a:p>
          <a:p>
            <a:endParaRPr lang="ru-RU" b="1" i="1">
              <a:solidFill>
                <a:schemeClr val="accent2"/>
              </a:solidFill>
            </a:endParaRPr>
          </a:p>
        </p:txBody>
      </p:sp>
      <p:graphicFrame>
        <p:nvGraphicFramePr>
          <p:cNvPr id="24578" name="Диаграмма 2"/>
          <p:cNvGraphicFramePr>
            <a:graphicFrameLocks/>
          </p:cNvGraphicFramePr>
          <p:nvPr/>
        </p:nvGraphicFramePr>
        <p:xfrm>
          <a:off x="468313" y="1196975"/>
          <a:ext cx="8174037" cy="4165600"/>
        </p:xfrm>
        <a:graphic>
          <a:graphicData uri="http://schemas.openxmlformats.org/presentationml/2006/ole">
            <p:oleObj spid="_x0000_s24578" name="Диаграмма" r:id="rId3" imgW="8172355" imgH="4162376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8" name="Rectangle 16"/>
          <p:cNvSpPr>
            <a:spLocks noGrp="1"/>
          </p:cNvSpPr>
          <p:nvPr>
            <p:ph type="title" idx="4294967295"/>
          </p:nvPr>
        </p:nvSpPr>
        <p:spPr>
          <a:xfrm>
            <a:off x="611188" y="260350"/>
            <a:ext cx="8075612" cy="922338"/>
          </a:xfrm>
        </p:spPr>
        <p:txBody>
          <a:bodyPr/>
          <a:lstStyle/>
          <a:p>
            <a:pPr algn="r"/>
            <a:r>
              <a:rPr lang="ru-RU" sz="4000" b="1" i="1" smtClean="0"/>
              <a:t>Динамика поступления доходов</a:t>
            </a:r>
            <a:br>
              <a:rPr lang="ru-RU" sz="4000" b="1" i="1" smtClean="0"/>
            </a:br>
            <a:r>
              <a:rPr lang="ru-RU" sz="4000" b="1" i="1" smtClean="0"/>
              <a:t>бюджета поселения</a:t>
            </a:r>
            <a:r>
              <a:rPr lang="ru-RU" sz="4000" smtClean="0"/>
              <a:t>                       </a:t>
            </a:r>
            <a:r>
              <a:rPr lang="ru-RU" sz="1400" smtClean="0"/>
              <a:t> </a:t>
            </a:r>
            <a:br>
              <a:rPr lang="ru-RU" sz="1400" smtClean="0"/>
            </a:br>
            <a:r>
              <a:rPr lang="ru-RU" sz="1400" smtClean="0"/>
              <a:t/>
            </a:r>
            <a:br>
              <a:rPr lang="ru-RU" sz="1400" smtClean="0"/>
            </a:br>
            <a:r>
              <a:rPr lang="ru-RU" sz="1400" smtClean="0"/>
              <a:t>тыс.рублей</a:t>
            </a:r>
          </a:p>
        </p:txBody>
      </p:sp>
      <p:graphicFrame>
        <p:nvGraphicFramePr>
          <p:cNvPr id="25617" name="Object 17"/>
          <p:cNvGraphicFramePr>
            <a:graphicFrameLocks noChangeAspect="1"/>
          </p:cNvGraphicFramePr>
          <p:nvPr>
            <p:ph type="chart" idx="4294967295"/>
          </p:nvPr>
        </p:nvGraphicFramePr>
        <p:xfrm>
          <a:off x="457200" y="1819275"/>
          <a:ext cx="8686800" cy="5038725"/>
        </p:xfrm>
        <a:graphic>
          <a:graphicData uri="http://schemas.openxmlformats.org/presentationml/2006/ole">
            <p:oleObj spid="_x0000_s25617" name="Диаграмма" r:id="rId3" imgW="7619921" imgH="4419622" progId="MSGraph.Chart.8">
              <p:embed followColorScheme="full"/>
            </p:oleObj>
          </a:graphicData>
        </a:graphic>
      </p:graphicFrame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1547813" y="3860800"/>
            <a:ext cx="792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b="1"/>
              <a:t>2277,3</a:t>
            </a:r>
          </a:p>
        </p:txBody>
      </p:sp>
      <p:sp>
        <p:nvSpPr>
          <p:cNvPr id="25620" name="Text Box 19"/>
          <p:cNvSpPr txBox="1">
            <a:spLocks noChangeArrowheads="1"/>
          </p:cNvSpPr>
          <p:nvPr/>
        </p:nvSpPr>
        <p:spPr bwMode="auto">
          <a:xfrm>
            <a:off x="1619250" y="23495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4041,7</a:t>
            </a:r>
          </a:p>
        </p:txBody>
      </p:sp>
      <p:sp>
        <p:nvSpPr>
          <p:cNvPr id="25621" name="Text Box 20"/>
          <p:cNvSpPr txBox="1">
            <a:spLocks noChangeArrowheads="1"/>
          </p:cNvSpPr>
          <p:nvPr/>
        </p:nvSpPr>
        <p:spPr bwMode="auto">
          <a:xfrm>
            <a:off x="2843213" y="3789363"/>
            <a:ext cx="1008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2511,1</a:t>
            </a:r>
          </a:p>
        </p:txBody>
      </p:sp>
      <p:sp>
        <p:nvSpPr>
          <p:cNvPr id="25622" name="Text Box 21"/>
          <p:cNvSpPr txBox="1">
            <a:spLocks noChangeArrowheads="1"/>
          </p:cNvSpPr>
          <p:nvPr/>
        </p:nvSpPr>
        <p:spPr bwMode="auto">
          <a:xfrm>
            <a:off x="3059113" y="1916113"/>
            <a:ext cx="865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/>
              <a:t>4604,2</a:t>
            </a:r>
          </a:p>
        </p:txBody>
      </p:sp>
      <p:sp>
        <p:nvSpPr>
          <p:cNvPr id="25623" name="Text Box 22"/>
          <p:cNvSpPr txBox="1">
            <a:spLocks noChangeArrowheads="1"/>
          </p:cNvSpPr>
          <p:nvPr/>
        </p:nvSpPr>
        <p:spPr bwMode="auto">
          <a:xfrm>
            <a:off x="4067175" y="3716338"/>
            <a:ext cx="88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2639,2</a:t>
            </a:r>
          </a:p>
        </p:txBody>
      </p:sp>
      <p:sp>
        <p:nvSpPr>
          <p:cNvPr id="25624" name="Text Box 23"/>
          <p:cNvSpPr txBox="1">
            <a:spLocks noChangeArrowheads="1"/>
          </p:cNvSpPr>
          <p:nvPr/>
        </p:nvSpPr>
        <p:spPr bwMode="auto">
          <a:xfrm>
            <a:off x="4500563" y="2420938"/>
            <a:ext cx="935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3935,5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/>
          </p:cNvSpPr>
          <p:nvPr>
            <p:ph type="title" idx="4294967295"/>
          </p:nvPr>
        </p:nvSpPr>
        <p:spPr>
          <a:xfrm>
            <a:off x="827088" y="0"/>
            <a:ext cx="7942262" cy="908050"/>
          </a:xfrm>
        </p:spPr>
        <p:txBody>
          <a:bodyPr/>
          <a:lstStyle/>
          <a:p>
            <a:pPr algn="r"/>
            <a:r>
              <a:rPr lang="ru-RU" sz="2800" b="1" i="1" smtClean="0">
                <a:solidFill>
                  <a:schemeClr val="accent2"/>
                </a:solidFill>
                <a:latin typeface="Dotum" pitchFamily="34" charset="-127"/>
              </a:rPr>
              <a:t>Динамика поступлений налоговых и неналоговых доходов   </a:t>
            </a:r>
            <a:r>
              <a:rPr lang="ru-RU" sz="900" b="1" i="1" smtClean="0">
                <a:latin typeface="Dotum" pitchFamily="34" charset="-127"/>
              </a:rPr>
              <a:t>тыс.рублей</a:t>
            </a:r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>
            <p:ph type="chart" idx="4294967295"/>
          </p:nvPr>
        </p:nvGraphicFramePr>
        <p:xfrm>
          <a:off x="539750" y="1125538"/>
          <a:ext cx="8142288" cy="5414962"/>
        </p:xfrm>
        <a:graphic>
          <a:graphicData uri="http://schemas.openxmlformats.org/presentationml/2006/ole">
            <p:oleObj spid="_x0000_s62467" name="Диаграмма" r:id="rId3" imgW="8105696" imgH="5391113" progId="MSGraph.Chart.8">
              <p:embed followColorScheme="full"/>
            </p:oleObj>
          </a:graphicData>
        </a:graphic>
      </p:graphicFrame>
      <p:sp>
        <p:nvSpPr>
          <p:cNvPr id="62468" name="AutoShape 5" descr="Hy943tYQ+7TLAAAAAElFTkSuQmCC"/>
          <p:cNvSpPr>
            <a:spLocks noChangeAspect="1" noChangeArrowheads="1"/>
          </p:cNvSpPr>
          <p:nvPr/>
        </p:nvSpPr>
        <p:spPr bwMode="auto">
          <a:xfrm>
            <a:off x="4427538" y="32845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2469" name="Text Box 8"/>
          <p:cNvSpPr txBox="1">
            <a:spLocks noChangeArrowheads="1"/>
          </p:cNvSpPr>
          <p:nvPr/>
        </p:nvSpPr>
        <p:spPr bwMode="auto">
          <a:xfrm>
            <a:off x="5272088" y="5392738"/>
            <a:ext cx="75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888,6</a:t>
            </a:r>
          </a:p>
        </p:txBody>
      </p:sp>
      <p:sp>
        <p:nvSpPr>
          <p:cNvPr id="62470" name="Text Box 9"/>
          <p:cNvSpPr txBox="1">
            <a:spLocks noChangeArrowheads="1"/>
          </p:cNvSpPr>
          <p:nvPr/>
        </p:nvSpPr>
        <p:spPr bwMode="auto">
          <a:xfrm>
            <a:off x="4767263" y="5032375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839,7</a:t>
            </a:r>
          </a:p>
        </p:txBody>
      </p:sp>
      <p:sp>
        <p:nvSpPr>
          <p:cNvPr id="62471" name="Text Box 10"/>
          <p:cNvSpPr txBox="1">
            <a:spLocks noChangeArrowheads="1"/>
          </p:cNvSpPr>
          <p:nvPr/>
        </p:nvSpPr>
        <p:spPr bwMode="auto">
          <a:xfrm>
            <a:off x="3255963" y="46736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272,5</a:t>
            </a:r>
          </a:p>
        </p:txBody>
      </p:sp>
      <p:sp>
        <p:nvSpPr>
          <p:cNvPr id="62472" name="Text Box 11"/>
          <p:cNvSpPr txBox="1">
            <a:spLocks noChangeArrowheads="1"/>
          </p:cNvSpPr>
          <p:nvPr/>
        </p:nvSpPr>
        <p:spPr bwMode="auto">
          <a:xfrm>
            <a:off x="2679700" y="4313238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24,7</a:t>
            </a:r>
          </a:p>
        </p:txBody>
      </p:sp>
      <p:sp>
        <p:nvSpPr>
          <p:cNvPr id="62473" name="Text Box 12"/>
          <p:cNvSpPr txBox="1">
            <a:spLocks noChangeArrowheads="1"/>
          </p:cNvSpPr>
          <p:nvPr/>
        </p:nvSpPr>
        <p:spPr bwMode="auto">
          <a:xfrm>
            <a:off x="2967038" y="3952875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129,9</a:t>
            </a:r>
          </a:p>
        </p:txBody>
      </p:sp>
      <p:sp>
        <p:nvSpPr>
          <p:cNvPr id="62474" name="Text Box 13"/>
          <p:cNvSpPr txBox="1">
            <a:spLocks noChangeArrowheads="1"/>
          </p:cNvSpPr>
          <p:nvPr/>
        </p:nvSpPr>
        <p:spPr bwMode="auto">
          <a:xfrm>
            <a:off x="6516688" y="3644900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1343,3</a:t>
            </a:r>
          </a:p>
        </p:txBody>
      </p:sp>
      <p:sp>
        <p:nvSpPr>
          <p:cNvPr id="62475" name="Text Box 14"/>
          <p:cNvSpPr txBox="1">
            <a:spLocks noChangeArrowheads="1"/>
          </p:cNvSpPr>
          <p:nvPr/>
        </p:nvSpPr>
        <p:spPr bwMode="auto">
          <a:xfrm>
            <a:off x="6280150" y="3305175"/>
            <a:ext cx="69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1300</a:t>
            </a:r>
          </a:p>
          <a:p>
            <a:endParaRPr lang="ru-RU"/>
          </a:p>
        </p:txBody>
      </p:sp>
      <p:sp>
        <p:nvSpPr>
          <p:cNvPr id="62476" name="Text Box 15"/>
          <p:cNvSpPr txBox="1">
            <a:spLocks noChangeArrowheads="1"/>
          </p:cNvSpPr>
          <p:nvPr/>
        </p:nvSpPr>
        <p:spPr bwMode="auto">
          <a:xfrm>
            <a:off x="2771775" y="314166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23,4</a:t>
            </a:r>
          </a:p>
        </p:txBody>
      </p:sp>
      <p:sp>
        <p:nvSpPr>
          <p:cNvPr id="62477" name="Text Box 16"/>
          <p:cNvSpPr txBox="1">
            <a:spLocks noChangeArrowheads="1"/>
          </p:cNvSpPr>
          <p:nvPr/>
        </p:nvSpPr>
        <p:spPr bwMode="auto">
          <a:xfrm>
            <a:off x="2843213" y="2924175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37,7</a:t>
            </a:r>
          </a:p>
        </p:txBody>
      </p:sp>
      <p:sp>
        <p:nvSpPr>
          <p:cNvPr id="62478" name="Text Box 17"/>
          <p:cNvSpPr txBox="1">
            <a:spLocks noChangeArrowheads="1"/>
          </p:cNvSpPr>
          <p:nvPr/>
        </p:nvSpPr>
        <p:spPr bwMode="auto">
          <a:xfrm>
            <a:off x="2843213" y="2492375"/>
            <a:ext cx="62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58,2</a:t>
            </a:r>
          </a:p>
        </p:txBody>
      </p:sp>
      <p:sp>
        <p:nvSpPr>
          <p:cNvPr id="62479" name="Text Box 18"/>
          <p:cNvSpPr txBox="1">
            <a:spLocks noChangeArrowheads="1"/>
          </p:cNvSpPr>
          <p:nvPr/>
        </p:nvSpPr>
        <p:spPr bwMode="auto">
          <a:xfrm>
            <a:off x="2555875" y="2205038"/>
            <a:ext cx="86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170,6</a:t>
            </a:r>
          </a:p>
        </p:txBody>
      </p:sp>
      <p:sp>
        <p:nvSpPr>
          <p:cNvPr id="62480" name="Text Box 19"/>
          <p:cNvSpPr txBox="1">
            <a:spLocks noChangeArrowheads="1"/>
          </p:cNvSpPr>
          <p:nvPr/>
        </p:nvSpPr>
        <p:spPr bwMode="auto">
          <a:xfrm>
            <a:off x="2700338" y="1916113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23,4</a:t>
            </a:r>
          </a:p>
        </p:txBody>
      </p:sp>
      <p:sp>
        <p:nvSpPr>
          <p:cNvPr id="62481" name="Text Box 21"/>
          <p:cNvSpPr txBox="1">
            <a:spLocks noChangeArrowheads="1"/>
          </p:cNvSpPr>
          <p:nvPr/>
        </p:nvSpPr>
        <p:spPr bwMode="auto">
          <a:xfrm>
            <a:off x="2679700" y="1576388"/>
            <a:ext cx="628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37,7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93" name="Rectangle 19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3600" b="1" i="1" smtClean="0"/>
              <a:t>Структура расходов бюджета</a:t>
            </a:r>
          </a:p>
        </p:txBody>
      </p:sp>
      <p:graphicFrame>
        <p:nvGraphicFramePr>
          <p:cNvPr id="28692" name="Object 20"/>
          <p:cNvGraphicFramePr>
            <a:graphicFrameLocks noChangeAspect="1"/>
          </p:cNvGraphicFramePr>
          <p:nvPr>
            <p:ph type="chart" idx="1"/>
          </p:nvPr>
        </p:nvGraphicFramePr>
        <p:xfrm>
          <a:off x="0" y="1989138"/>
          <a:ext cx="9144000" cy="4419600"/>
        </p:xfrm>
        <a:graphic>
          <a:graphicData uri="http://schemas.openxmlformats.org/presentationml/2006/ole">
            <p:oleObj spid="_x0000_s28692" name="Диаграмма" r:id="rId3" imgW="8867823" imgH="4286275" progId="MSGraph.Chart.8">
              <p:embed followColorScheme="full"/>
            </p:oleObj>
          </a:graphicData>
        </a:graphic>
      </p:graphicFrame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468313" y="5157788"/>
            <a:ext cx="45037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2195513" y="5661025"/>
            <a:ext cx="73025" cy="7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ИТОГО РАСХОДЫ 6650,0 тыс.рублей</a:t>
            </a:r>
          </a:p>
          <a:p>
            <a:pPr algn="ctr"/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</TotalTime>
  <Words>408</Words>
  <Application>Microsoft Office PowerPoint</Application>
  <PresentationFormat>Экран (4:3)</PresentationFormat>
  <Paragraphs>89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Dotum</vt:lpstr>
      <vt:lpstr>Arial Cyr</vt:lpstr>
      <vt:lpstr>Тема Office</vt:lpstr>
      <vt:lpstr>Диаграмма</vt:lpstr>
      <vt:lpstr>Исполнение Бюджета Табунщиковского сельского поселения для граждан за 2014 год</vt:lpstr>
      <vt:lpstr>Что такое бюджет?</vt:lpstr>
      <vt:lpstr>Гражданин и его участие в бюджетном процессе</vt:lpstr>
      <vt:lpstr>Гражданин и его участие в бюджетном процессе</vt:lpstr>
      <vt:lpstr>Слайд 5</vt:lpstr>
      <vt:lpstr>Слайд 6</vt:lpstr>
      <vt:lpstr>Динамика поступления доходов бюджета поселения                          тыс.рублей</vt:lpstr>
      <vt:lpstr>Динамика поступлений налоговых и неналоговых доходов   тыс.рублей</vt:lpstr>
      <vt:lpstr>Структура расходов бюджета</vt:lpstr>
      <vt:lpstr>Доля муниципальных программ в общем объеме расходов за 2014 год</vt:lpstr>
      <vt:lpstr>ИНФОРМАЦИЯ об исполнении муниципальных программ за 2014 год</vt:lpstr>
      <vt:lpstr>Динамика исполнения расходов на культуру  тыс.рублей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Специалист СЭиФ</dc:creator>
  <cp:lastModifiedBy>User</cp:lastModifiedBy>
  <cp:revision>67</cp:revision>
  <dcterms:created xsi:type="dcterms:W3CDTF">2013-11-29T07:44:12Z</dcterms:created>
  <dcterms:modified xsi:type="dcterms:W3CDTF">2015-04-27T04:30:28Z</dcterms:modified>
</cp:coreProperties>
</file>